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36"/>
  </p:notesMasterIdLst>
  <p:sldIdLst>
    <p:sldId id="256" r:id="rId3"/>
    <p:sldId id="257" r:id="rId4"/>
    <p:sldId id="258" r:id="rId5"/>
    <p:sldId id="259" r:id="rId6"/>
    <p:sldId id="260" r:id="rId7"/>
    <p:sldId id="271" r:id="rId8"/>
    <p:sldId id="261" r:id="rId9"/>
    <p:sldId id="262" r:id="rId10"/>
    <p:sldId id="263" r:id="rId11"/>
    <p:sldId id="264" r:id="rId12"/>
    <p:sldId id="265" r:id="rId13"/>
    <p:sldId id="266" r:id="rId14"/>
    <p:sldId id="267" r:id="rId15"/>
    <p:sldId id="268" r:id="rId16"/>
    <p:sldId id="269" r:id="rId17"/>
    <p:sldId id="272" r:id="rId18"/>
    <p:sldId id="270" r:id="rId19"/>
    <p:sldId id="12938" r:id="rId20"/>
    <p:sldId id="12939" r:id="rId21"/>
    <p:sldId id="12970" r:id="rId22"/>
    <p:sldId id="12971" r:id="rId23"/>
    <p:sldId id="12973" r:id="rId24"/>
    <p:sldId id="12972" r:id="rId25"/>
    <p:sldId id="12963" r:id="rId26"/>
    <p:sldId id="12953" r:id="rId27"/>
    <p:sldId id="12956" r:id="rId28"/>
    <p:sldId id="12955" r:id="rId29"/>
    <p:sldId id="12962" r:id="rId30"/>
    <p:sldId id="12960" r:id="rId31"/>
    <p:sldId id="12959" r:id="rId32"/>
    <p:sldId id="12958" r:id="rId33"/>
    <p:sldId id="12957" r:id="rId34"/>
    <p:sldId id="12964" r:id="rId35"/>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6" autoAdjust="0"/>
    <p:restoredTop sz="90226" autoAdjust="0"/>
  </p:normalViewPr>
  <p:slideViewPr>
    <p:cSldViewPr snapToGrid="0">
      <p:cViewPr>
        <p:scale>
          <a:sx n="88" d="100"/>
          <a:sy n="88" d="100"/>
        </p:scale>
        <p:origin x="208" y="2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png>
</file>

<file path=ppt/media/image2.png>
</file>

<file path=ppt/media/image3.png>
</file>

<file path=ppt/media/image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829B16-2394-45A4-893E-FADDEE7A83E1}" type="datetimeFigureOut">
              <a:rPr lang="zh-TW" altLang="en-US" smtClean="0"/>
              <a:t>2023/10/8</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003F9-468A-4E80-BAEF-87D5743F0CC9}" type="slidenum">
              <a:rPr lang="zh-TW" altLang="en-US" smtClean="0"/>
              <a:t>‹#›</a:t>
            </a:fld>
            <a:endParaRPr lang="zh-TW" altLang="en-US"/>
          </a:p>
        </p:txBody>
      </p:sp>
    </p:spTree>
    <p:extLst>
      <p:ext uri="{BB962C8B-B14F-4D97-AF65-F5344CB8AC3E}">
        <p14:creationId xmlns:p14="http://schemas.microsoft.com/office/powerpoint/2010/main" val="11883722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8" Type="http://schemas.openxmlformats.org/officeDocument/2006/relationships/hyperlink" Target="https://polygon.technology/blog/meta-to-let-users-mint-and-sell-polygon-powered-nfts-on-instagram" TargetMode="External"/><Relationship Id="rId3" Type="http://schemas.openxmlformats.org/officeDocument/2006/relationships/hyperlink" Target="https://www.ey.com/en_gl/news/2023/01/the-ey-and-polygon-organizations-update-source-code-for-blockchain-privacy-based-protocol-nightfall" TargetMode="External"/><Relationship Id="rId7" Type="http://schemas.openxmlformats.org/officeDocument/2006/relationships/hyperlink" Target="https://polygon.technology/blog/mastercard-taps-polygon-for-web3-musical-artist-accelerator-program" TargetMode="External"/><Relationship Id="rId2" Type="http://schemas.openxmlformats.org/officeDocument/2006/relationships/slide" Target="../slides/slide25.xml"/><Relationship Id="rId1" Type="http://schemas.openxmlformats.org/officeDocument/2006/relationships/notesMaster" Target="../notesMasters/notesMaster1.xml"/><Relationship Id="rId6" Type="http://schemas.openxmlformats.org/officeDocument/2006/relationships/hyperlink" Target="https://thepaypers.com/cryptocurrencies/nubank-launches-its-own-cryptocurrency--1258812" TargetMode="External"/><Relationship Id="rId5" Type="http://schemas.openxmlformats.org/officeDocument/2006/relationships/hyperlink" Target="http://ahttps/stripe.com/blog/expanding-global-payouts-with-crypto" TargetMode="External"/><Relationship Id="rId10" Type="http://schemas.openxmlformats.org/officeDocument/2006/relationships/hyperlink" Target="https://opensea.io/collection/adidas-for-prada-re-source" TargetMode="External"/><Relationship Id="rId4" Type="http://schemas.openxmlformats.org/officeDocument/2006/relationships/hyperlink" Target="https://www.coindesk.com/business/2023/01/31/investment-manager-hamilton-lane-opens-first-tokenized-fund-with-securitize/" TargetMode="External"/><Relationship Id="rId9" Type="http://schemas.openxmlformats.org/officeDocument/2006/relationships/hyperlink" Target="https://decrypt.co/94572/adobe-polygon-scale-nft-functionality-behance-social-platform" TargetMode="Externa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ripple.com/customer-case-study/" TargetMode="External"/><Relationship Id="rId7" Type="http://schemas.openxmlformats.org/officeDocument/2006/relationships/hyperlink" Target="https://ripple.com/insights/featured/republic-of-palau-partners-with-ripple-to-develop-digital-currency-strategy/" TargetMode="External"/><Relationship Id="rId2" Type="http://schemas.openxmlformats.org/officeDocument/2006/relationships/slide" Target="../slides/slide26.xml"/><Relationship Id="rId1" Type="http://schemas.openxmlformats.org/officeDocument/2006/relationships/notesMaster" Target="../notesMasters/notesMaster1.xml"/><Relationship Id="rId6" Type="http://schemas.openxmlformats.org/officeDocument/2006/relationships/hyperlink" Target="https://ripple.com/insights/bhutan-advances-financial-inclusion-and-sustainability-with-ripples-cbdc-solution/" TargetMode="External"/><Relationship Id="rId5" Type="http://schemas.openxmlformats.org/officeDocument/2006/relationships/hyperlink" Target="https://www.coindesk.com/learn/what-is-ripple-and-the-xrp-cryptocurrency/" TargetMode="External"/><Relationship Id="rId4" Type="http://schemas.openxmlformats.org/officeDocument/2006/relationships/hyperlink" Target="https://aws.amazon.com/partners/success/ripple/" TargetMode="External"/></Relationships>
</file>

<file path=ppt/notesSlides/_rels/notesSlide12.xml.rels><?xml version="1.0" encoding="UTF-8" standalone="yes"?>
<Relationships xmlns="http://schemas.openxmlformats.org/package/2006/relationships"><Relationship Id="rId8" Type="http://schemas.openxmlformats.org/officeDocument/2006/relationships/hyperlink" Target="https://www.coindesk.com/markets/2023/03/09/securities-platform-defyca-to-release-tokenized-private-debt-protocol-on-avalanche/" TargetMode="External"/><Relationship Id="rId3" Type="http://schemas.openxmlformats.org/officeDocument/2006/relationships/hyperlink" Target="https://medium.com/avalancheavax/ava-labs-selected-for-mastercard-start-path-program-to-open-new-opportunities-and-solve-real-world-bc29313837aa" TargetMode="External"/><Relationship Id="rId7" Type="http://schemas.openxmlformats.org/officeDocument/2006/relationships/hyperlink" Target="https://securitize.io/press-releases/securitize-becomes-first-security-token-platform-to-integrate-with-avalanche-blockchain-platform" TargetMode="External"/><Relationship Id="rId2" Type="http://schemas.openxmlformats.org/officeDocument/2006/relationships/slide" Target="../slides/slide27.xml"/><Relationship Id="rId1" Type="http://schemas.openxmlformats.org/officeDocument/2006/relationships/notesMaster" Target="../notesMasters/notesMaster1.xml"/><Relationship Id="rId6" Type="http://schemas.openxmlformats.org/officeDocument/2006/relationships/hyperlink" Target="https://www2.deloitte.com/us/en/pages/about-deloitte/articles/press-releases/deloitte-ava-labs-blockchain-state-local-government-natural-disaster-recovery.html" TargetMode="External"/><Relationship Id="rId5" Type="http://schemas.openxmlformats.org/officeDocument/2006/relationships/hyperlink" Target="https://medium.com/avalancheavax/ava-labs-and-tencent-cloud-enable-rapid-node-deployment-on-the-avalanche-public-blockchain-across-751ffb6801eb" TargetMode="External"/><Relationship Id="rId4" Type="http://schemas.openxmlformats.org/officeDocument/2006/relationships/hyperlink" Target="https://techcrunch.com/2023/01/11/aws-partners-with-avalanche-to-scale-blockchain-solutions-for-enterprises-governments/" TargetMode="Externa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finextra.com/pressarticle/95992/revolut-launches-polkadot-learn--earn-course-on-staking" TargetMode="External"/><Relationship Id="rId7" Type="http://schemas.openxmlformats.org/officeDocument/2006/relationships/hyperlink" Target="https://cryptotvplus.com/2023/02/how-south-korea-is-developing-a-digital-asset-roadmap/" TargetMode="External"/><Relationship Id="rId2" Type="http://schemas.openxmlformats.org/officeDocument/2006/relationships/slide" Target="../slides/slide28.xml"/><Relationship Id="rId1" Type="http://schemas.openxmlformats.org/officeDocument/2006/relationships/notesMaster" Target="../notesMasters/notesMaster1.xml"/><Relationship Id="rId6" Type="http://schemas.openxmlformats.org/officeDocument/2006/relationships/hyperlink" Target="https://www.prnewswire.com/news-releases/stably-and-polymesh-exploring-issuance-of-us-dollar-backed-stablecoin-usds-on-polymesh-301615072.html" TargetMode="External"/><Relationship Id="rId5" Type="http://schemas.openxmlformats.org/officeDocument/2006/relationships/hyperlink" Target="https://medium.com/astar-network/web3-incubation-program-by-sony-network-communications-and-astar-4d5766ba3ea6" TargetMode="External"/><Relationship Id="rId4" Type="http://schemas.openxmlformats.org/officeDocument/2006/relationships/hyperlink" Target="https://medium.com/astar-network/astar-partners-with-shibuya-city-6824712020da" TargetMode="Externa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cointelegraph.com/news/solana-unveils-google-partnership-smartphones-web3-store-at-breakpoint" TargetMode="External"/><Relationship Id="rId2" Type="http://schemas.openxmlformats.org/officeDocument/2006/relationships/slide" Target="../slides/slide30.xml"/><Relationship Id="rId1" Type="http://schemas.openxmlformats.org/officeDocument/2006/relationships/notesMaster" Target="../notesMasters/notesMaster1.xml"/><Relationship Id="rId4" Type="http://schemas.openxmlformats.org/officeDocument/2006/relationships/hyperlink" Target="https://krafton.com/en/news/press/krafton-inc-signs-long-term-cooperation-agreement-with-solana-labs-for-blockchain-based-games-and-services/" TargetMode="Externa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www.binance.com/en/blog/all/binance-and-swipe-partner-to-bridge-crypto-and-commerce-announce-acquisition--421499824684900723" TargetMode="External"/><Relationship Id="rId2" Type="http://schemas.openxmlformats.org/officeDocument/2006/relationships/slide" Target="../slides/slide31.xml"/><Relationship Id="rId1" Type="http://schemas.openxmlformats.org/officeDocument/2006/relationships/notesMaster" Target="../notesMasters/notesMaster1.xml"/><Relationship Id="rId5" Type="http://schemas.openxmlformats.org/officeDocument/2006/relationships/hyperlink" Target="https://www.animocabrands.com/partners-with-binance-smart-chain" TargetMode="External"/><Relationship Id="rId4" Type="http://schemas.openxmlformats.org/officeDocument/2006/relationships/hyperlink" Target="https://www.simplex.com/simplex-and-featured-by-binance#:~:text=Simplex%2C%20a%20Nuvei%20company%20and,innovation%20in%20the%20crypto%20ecosystem" TargetMode="Externa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bis.org/publ/arpdf/ar2023e3.htm"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santander.com/en/press-room/press-releases/santander-launches-the-first-end-to-end-blockchain-bond" TargetMode="External"/><Relationship Id="rId2" Type="http://schemas.openxmlformats.org/officeDocument/2006/relationships/slide" Target="../slides/slide24.xml"/><Relationship Id="rId1" Type="http://schemas.openxmlformats.org/officeDocument/2006/relationships/notesMaster" Target="../notesMasters/notesMaster1.xml"/><Relationship Id="rId4" Type="http://schemas.openxmlformats.org/officeDocument/2006/relationships/hyperlink" Target="https://www.forbes.com/sites/michaeldelcastillo/2020/12/02/visa-partners-with-ethereum-digital-dollar-startup-that-raised-271-million/?sh=20b3f3514b1f"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lgn="l"/>
            <a:r>
              <a:rPr lang="en-US" altLang="zh-TW" sz="1800" b="1" i="0" u="none" strike="noStrike" baseline="0" dirty="0">
                <a:latin typeface="SegoeUI-Bold"/>
              </a:rPr>
              <a:t>Unified Ledger:</a:t>
            </a:r>
          </a:p>
          <a:p>
            <a:pPr algn="l"/>
            <a:r>
              <a:rPr lang="en-US" altLang="zh-TW" sz="1800" b="1" i="0" u="none" strike="noStrike" baseline="0" dirty="0">
                <a:latin typeface="SegoeUI-Bold"/>
              </a:rPr>
              <a:t>Governance </a:t>
            </a:r>
            <a:r>
              <a:rPr lang="en-US" altLang="zh-TW" sz="1800" b="0" i="0" u="none" strike="noStrike" baseline="0" dirty="0">
                <a:latin typeface="SegoeUI-Regular"/>
              </a:rPr>
              <a:t>of a unified ledger could follow existing arrangements, whereby</a:t>
            </a:r>
          </a:p>
          <a:p>
            <a:pPr algn="l"/>
            <a:r>
              <a:rPr lang="en-US" altLang="zh-TW" sz="1800" b="0" i="0" u="none" strike="noStrike" baseline="0" dirty="0">
                <a:latin typeface="SegoeUI-Regular"/>
              </a:rPr>
              <a:t>central banks and regulated private participants take part in governance under</a:t>
            </a:r>
          </a:p>
          <a:p>
            <a:pPr algn="l"/>
            <a:r>
              <a:rPr lang="en-US" altLang="zh-TW" sz="1800" b="0" i="0" u="none" strike="noStrike" baseline="0" dirty="0">
                <a:latin typeface="SegoeUI-Regular"/>
              </a:rPr>
              <a:t>established rules.</a:t>
            </a:r>
            <a:endParaRPr lang="zh-TW" altLang="en-US" dirty="0"/>
          </a:p>
        </p:txBody>
      </p:sp>
      <p:sp>
        <p:nvSpPr>
          <p:cNvPr id="4" name="投影片編號版面配置區 3"/>
          <p:cNvSpPr>
            <a:spLocks noGrp="1"/>
          </p:cNvSpPr>
          <p:nvPr>
            <p:ph type="sldNum" sz="quarter" idx="5"/>
          </p:nvPr>
        </p:nvSpPr>
        <p:spPr/>
        <p:txBody>
          <a:bodyPr/>
          <a:lstStyle/>
          <a:p>
            <a:fld id="{693003F9-468A-4E80-BAEF-87D5743F0CC9}" type="slidenum">
              <a:rPr lang="zh-TW" altLang="en-US" smtClean="0"/>
              <a:t>11</a:t>
            </a:fld>
            <a:endParaRPr lang="zh-TW" altLang="en-US"/>
          </a:p>
        </p:txBody>
      </p:sp>
    </p:spTree>
    <p:extLst>
      <p:ext uri="{BB962C8B-B14F-4D97-AF65-F5344CB8AC3E}">
        <p14:creationId xmlns:p14="http://schemas.microsoft.com/office/powerpoint/2010/main" val="3663451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EY - </a:t>
            </a:r>
            <a:r>
              <a:rPr lang="en-US">
                <a:hlinkClick r:id="rId3"/>
              </a:rPr>
              <a:t>https://www.ey.com/en_gl/news/2023/01/the-ey-and-polygon-organizations-update-source-code-for-blockchain-privacy-based-protocol-nightfall</a:t>
            </a:r>
            <a:endParaRPr lang="en-US">
              <a:cs typeface="Calibri"/>
            </a:endParaRPr>
          </a:p>
          <a:p>
            <a:r>
              <a:rPr lang="en-US">
                <a:cs typeface="Calibri"/>
              </a:rPr>
              <a:t>Hamilton Lane - </a:t>
            </a:r>
            <a:r>
              <a:rPr lang="en-US">
                <a:hlinkClick r:id="rId4"/>
              </a:rPr>
              <a:t>https://www.coindesk.com/business/2023/01/31/investment-manager-hamilton-lane-opens-first-tokenized-fund-with-securitize/</a:t>
            </a:r>
            <a:endParaRPr lang="en-US">
              <a:cs typeface="Calibri"/>
            </a:endParaRPr>
          </a:p>
          <a:p>
            <a:r>
              <a:rPr lang="en-US">
                <a:cs typeface="Calibri"/>
              </a:rPr>
              <a:t>Stripe - </a:t>
            </a:r>
            <a:r>
              <a:rPr lang="en-US">
                <a:hlinkClick r:id="rId5"/>
              </a:rPr>
              <a:t>https://stripe.com/blog/expanding-global-payouts-with-crypto</a:t>
            </a:r>
            <a:endParaRPr lang="en-US"/>
          </a:p>
          <a:p>
            <a:r>
              <a:rPr lang="en-US" err="1">
                <a:cs typeface="Calibri"/>
              </a:rPr>
              <a:t>Nubank</a:t>
            </a:r>
            <a:r>
              <a:rPr lang="en-US">
                <a:cs typeface="Calibri"/>
              </a:rPr>
              <a:t> - </a:t>
            </a:r>
            <a:r>
              <a:rPr lang="en-US">
                <a:hlinkClick r:id="rId6"/>
              </a:rPr>
              <a:t>https://thepaypers.com/cryptocurrencies/nubank-launches-its-own-cryptocurrency--1258812</a:t>
            </a:r>
            <a:endParaRPr lang="en-US"/>
          </a:p>
          <a:p>
            <a:r>
              <a:rPr lang="en-US">
                <a:cs typeface="Calibri"/>
              </a:rPr>
              <a:t>Mastercard -  </a:t>
            </a:r>
            <a:r>
              <a:rPr lang="en-US">
                <a:hlinkClick r:id="rId7"/>
              </a:rPr>
              <a:t>https://polygon.technology/blog/mastercard-taps-polygon-for-web3-musical-artist-accelerator-program</a:t>
            </a:r>
            <a:endParaRPr lang="en-US"/>
          </a:p>
          <a:p>
            <a:r>
              <a:rPr lang="en-US">
                <a:cs typeface="Calibri"/>
              </a:rPr>
              <a:t>Meta - </a:t>
            </a:r>
            <a:r>
              <a:rPr lang="en-US">
                <a:hlinkClick r:id="rId8"/>
              </a:rPr>
              <a:t>https://polygon.technology/blog/meta-to-let-users-mint-and-sell-polygon-powered-nfts-on-instagram</a:t>
            </a:r>
            <a:r>
              <a:rPr lang="en-US">
                <a:cs typeface="Calibri"/>
              </a:rPr>
              <a:t> </a:t>
            </a:r>
          </a:p>
          <a:p>
            <a:r>
              <a:rPr lang="en-US">
                <a:cs typeface="Calibri"/>
              </a:rPr>
              <a:t>Adobe - </a:t>
            </a:r>
            <a:r>
              <a:rPr lang="en-US">
                <a:hlinkClick r:id="rId9"/>
              </a:rPr>
              <a:t>https://decrypt.co/94572/adobe-polygon-scale-nft-functionality-behance-social-platform</a:t>
            </a:r>
            <a:endParaRPr lang="en-US">
              <a:cs typeface="Calibri"/>
            </a:endParaRPr>
          </a:p>
          <a:p>
            <a:r>
              <a:rPr lang="en-US">
                <a:cs typeface="Calibri"/>
              </a:rPr>
              <a:t>Adidas for Prada - </a:t>
            </a:r>
            <a:r>
              <a:rPr lang="en-US">
                <a:hlinkClick r:id="rId10"/>
              </a:rPr>
              <a:t>https://opensea.io/collection/adidas-for-prada-re-source</a:t>
            </a: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FE08B8-A89C-CB49-9379-DAEF790957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440855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https://ripple.com/customer-case-study/</a:t>
            </a:r>
            <a:endParaRPr lang="en-US"/>
          </a:p>
          <a:p>
            <a:r>
              <a:rPr lang="en-US"/>
              <a:t>https://</a:t>
            </a:r>
            <a:r>
              <a:rPr lang="en-US" err="1"/>
              <a:t>ripple.com</a:t>
            </a:r>
            <a:r>
              <a:rPr lang="en-US"/>
              <a:t>/customer-case-study/</a:t>
            </a:r>
            <a:r>
              <a:rPr lang="en-US" err="1"/>
              <a:t>scb</a:t>
            </a:r>
            <a:endParaRPr lang="en-US"/>
          </a:p>
          <a:p>
            <a:r>
              <a:rPr lang="en-US">
                <a:hlinkClick r:id="rId4"/>
              </a:rPr>
              <a:t>https://aws.amazon.com/partners/success/ripple/</a:t>
            </a:r>
            <a:endParaRPr lang="en-US"/>
          </a:p>
          <a:p>
            <a:r>
              <a:rPr lang="en-US">
                <a:hlinkClick r:id="rId5"/>
              </a:rPr>
              <a:t>https://www.coindesk.com/learn/what-is-ripple-and-the-xrp-cryptocurrency/</a:t>
            </a:r>
            <a:endParaRPr lang="en-US"/>
          </a:p>
          <a:p>
            <a:r>
              <a:rPr lang="en-US">
                <a:hlinkClick r:id="rId6"/>
              </a:rPr>
              <a:t>https://ripple.com/insights/bhutan-advances-financial-inclusion-and-sustainability-with-ripples-cbdc-solution/</a:t>
            </a:r>
            <a:endParaRPr lang="en-US"/>
          </a:p>
          <a:p>
            <a:r>
              <a:rPr lang="en-US">
                <a:hlinkClick r:id="rId7"/>
              </a:rPr>
              <a:t>https://ripple.com/insights/featured/republic-of-palau-partners-with-ripple-to-develop-digital-currency-strategy/</a:t>
            </a:r>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FE08B8-A89C-CB49-9379-DAEF790957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353568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Mastercard - </a:t>
            </a:r>
            <a:r>
              <a:rPr lang="en-US">
                <a:hlinkClick r:id="rId3"/>
              </a:rPr>
              <a:t>https://medium.com/avalancheavax/ava-labs-selected-for-mastercard-start-path-program-to-open-new-opportunities-and-solve-real-world-bc29313837aa</a:t>
            </a:r>
            <a:endParaRPr lang="en-US"/>
          </a:p>
          <a:p>
            <a:r>
              <a:rPr lang="en-US">
                <a:cs typeface="Calibri" panose="020F0502020204030204"/>
              </a:rPr>
              <a:t>AWS - </a:t>
            </a:r>
            <a:r>
              <a:rPr lang="en-US">
                <a:hlinkClick r:id="rId4"/>
              </a:rPr>
              <a:t>https://techcrunch.com/2023/01/11/aws-partners-with-avalanche-to-scale-blockchain-solutions-for-enterprises-governments/</a:t>
            </a:r>
            <a:endParaRPr lang="en-US">
              <a:cs typeface="Calibri" panose="020F0502020204030204"/>
            </a:endParaRPr>
          </a:p>
          <a:p>
            <a:r>
              <a:rPr lang="en-US">
                <a:cs typeface="Calibri" panose="020F0502020204030204"/>
              </a:rPr>
              <a:t>Tencent Cloud - </a:t>
            </a:r>
            <a:r>
              <a:rPr lang="en-US">
                <a:hlinkClick r:id="rId5"/>
              </a:rPr>
              <a:t>https://medium.com/avalancheavax/ava-labs-and-tencent-cloud-enable-rapid-node-deployment-on-the-avalanche-public-blockchain-across-751ffb6801eb</a:t>
            </a:r>
            <a:endParaRPr lang="en-US">
              <a:cs typeface="Calibri" panose="020F0502020204030204"/>
            </a:endParaRPr>
          </a:p>
          <a:p>
            <a:r>
              <a:rPr lang="en-US"/>
              <a:t>Deloitte - </a:t>
            </a:r>
            <a:r>
              <a:rPr lang="en-US">
                <a:hlinkClick r:id="rId6"/>
              </a:rPr>
              <a:t>https://www2.deloitte.com/us/en/pages/about-deloitte/articles/press-releases/deloitte-ava-labs-blockchain-state-local-government-natural-disaster-recovery.html</a:t>
            </a:r>
          </a:p>
          <a:p>
            <a:r>
              <a:rPr lang="en-US">
                <a:cs typeface="Calibri"/>
              </a:rPr>
              <a:t>Securitize - </a:t>
            </a:r>
            <a:r>
              <a:rPr lang="en-US">
                <a:hlinkClick r:id="rId7"/>
              </a:rPr>
              <a:t>https://securitize.io/press-releases/securitize-becomes-first-security-token-platform-to-integrate-with-avalanche-blockchain-platform</a:t>
            </a:r>
            <a:endParaRPr lang="en-US">
              <a:cs typeface="Calibri"/>
            </a:endParaRPr>
          </a:p>
          <a:p>
            <a:r>
              <a:rPr lang="en-US">
                <a:cs typeface="Calibri"/>
              </a:rPr>
              <a:t>DEFYCA - </a:t>
            </a:r>
            <a:r>
              <a:rPr lang="en-US">
                <a:hlinkClick r:id="rId8"/>
              </a:rPr>
              <a:t>https://www.coindesk.com/markets/2023/03/09/securities-platform-defyca-to-release-tokenized-private-debt-protocol-on-avalanche/</a:t>
            </a:r>
            <a:endParaRPr lang="en-US">
              <a:cs typeface="Calibri"/>
            </a:endParaRP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FE08B8-A89C-CB49-9379-DAEF790957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375725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cs typeface="Calibri"/>
              </a:rPr>
              <a:t>Revolut</a:t>
            </a:r>
            <a:endParaRPr lang="en-US">
              <a:cs typeface="Calibri"/>
            </a:endParaRPr>
          </a:p>
          <a:p>
            <a:pPr marL="171450" indent="-171450">
              <a:buFont typeface="Calibri"/>
              <a:buChar char="-"/>
            </a:pPr>
            <a:r>
              <a:rPr lang="en-US">
                <a:hlinkClick r:id="rId3"/>
              </a:rPr>
              <a:t>https://www.finextra.com/pressarticle/95992/revolut-launches-polkadot-learn--earn-course-on-staking</a:t>
            </a:r>
            <a:endParaRPr lang="en-US">
              <a:cs typeface="Calibri"/>
            </a:endParaRPr>
          </a:p>
          <a:p>
            <a:r>
              <a:rPr lang="en-US" err="1">
                <a:cs typeface="Calibri"/>
              </a:rPr>
              <a:t>Astar</a:t>
            </a:r>
            <a:endParaRPr lang="en-US">
              <a:cs typeface="Calibri"/>
            </a:endParaRPr>
          </a:p>
          <a:p>
            <a:pPr marL="171450" indent="-171450">
              <a:buFont typeface="Calibri"/>
              <a:buChar char="-"/>
            </a:pPr>
            <a:r>
              <a:rPr lang="en-US">
                <a:hlinkClick r:id="rId4"/>
              </a:rPr>
              <a:t>https://medium.com/astar-network/astar-partners-with-shibuya-city-6824712020da</a:t>
            </a:r>
            <a:endParaRPr lang="en-US">
              <a:cs typeface="Calibri"/>
            </a:endParaRPr>
          </a:p>
          <a:p>
            <a:pPr marL="171450" indent="-171450">
              <a:buFont typeface="Calibri"/>
              <a:buChar char="-"/>
            </a:pPr>
            <a:r>
              <a:rPr lang="en-US">
                <a:hlinkClick r:id="rId5"/>
              </a:rPr>
              <a:t>https://medium.com/astar-network/web3-incubation-program-by-sony-network-communications-and-astar-4d5766ba3ea6</a:t>
            </a:r>
            <a:endParaRPr lang="en-US">
              <a:cs typeface="Calibri"/>
            </a:endParaRPr>
          </a:p>
          <a:p>
            <a:r>
              <a:rPr lang="en-US" err="1">
                <a:cs typeface="Calibri"/>
              </a:rPr>
              <a:t>Polymesh</a:t>
            </a:r>
            <a:r>
              <a:rPr lang="en-US">
                <a:cs typeface="Calibri"/>
              </a:rPr>
              <a:t> </a:t>
            </a:r>
            <a:endParaRPr lang="en-US"/>
          </a:p>
          <a:p>
            <a:pPr marL="171450" indent="-171450">
              <a:buFont typeface="Calibri"/>
              <a:buChar char="-"/>
            </a:pPr>
            <a:r>
              <a:rPr lang="en-US">
                <a:hlinkClick r:id="rId6"/>
              </a:rPr>
              <a:t>https://www.prnewswire.com/news-releases/stably-and-polymesh-exploring-issuance-of-us-dollar-backed-stablecoin-usds-on-polymesh-301615072.html</a:t>
            </a:r>
            <a:endParaRPr lang="en-US"/>
          </a:p>
          <a:p>
            <a:pPr marL="171450" indent="-171450">
              <a:buFont typeface="Calibri"/>
              <a:buChar char="-"/>
            </a:pPr>
            <a:r>
              <a:rPr lang="en-US">
                <a:hlinkClick r:id="rId7"/>
              </a:rPr>
              <a:t>https://cryptotvplus.com/2023/02/how-south-korea-is-developing-a-digital-asset-roadmap/</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endParaRPr lang="en-GB" altLang="zh-HK" sz="1200">
              <a:effectLst/>
              <a:latin typeface="Avenir Next LT Pro"/>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FE08B8-A89C-CB49-9379-DAEF790957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5248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Official layer 2</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FE08B8-A89C-CB49-9379-DAEF790957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18002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Google - </a:t>
            </a:r>
            <a:r>
              <a:rPr lang="en-US">
                <a:hlinkClick r:id="rId3"/>
              </a:rPr>
              <a:t>https://cointelegraph.com/news/solana-unveils-google-partnership-smartphones-web3-store-at-breakpoint</a:t>
            </a:r>
          </a:p>
          <a:p>
            <a:r>
              <a:rPr lang="en-US" err="1">
                <a:cs typeface="Calibri" panose="020F0502020204030204"/>
              </a:rPr>
              <a:t>Krafton</a:t>
            </a:r>
            <a:r>
              <a:rPr lang="en-US">
                <a:cs typeface="Calibri" panose="020F0502020204030204"/>
              </a:rPr>
              <a:t> - </a:t>
            </a:r>
            <a:r>
              <a:rPr lang="en-US">
                <a:hlinkClick r:id="rId4"/>
              </a:rPr>
              <a:t>https://krafton.com/en/news/press/krafton-inc-signs-long-term-cooperation-agreement-with-solana-labs-for-blockchain-based-games-and-services/</a:t>
            </a:r>
            <a:endParaRPr lang="en-US">
              <a:cs typeface="Calibri" panose="020F0502020204030204"/>
            </a:endParaRP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FE08B8-A89C-CB49-9379-DAEF790957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297330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Swipe - </a:t>
            </a:r>
            <a:r>
              <a:rPr lang="en-US">
                <a:hlinkClick r:id="rId3"/>
              </a:rPr>
              <a:t>https://www.binance.com/en/blog/all/binance-and-swipe-partner-to-bridge-crypto-and-commerce-announce-acquisition--421499824684900723</a:t>
            </a:r>
            <a:endParaRPr lang="en-US">
              <a:cs typeface="Calibri"/>
            </a:endParaRPr>
          </a:p>
          <a:p>
            <a:r>
              <a:rPr lang="en-US">
                <a:cs typeface="Calibri"/>
              </a:rPr>
              <a:t>Simplex - </a:t>
            </a:r>
            <a:r>
              <a:rPr lang="en-US">
                <a:hlinkClick r:id="rId4"/>
              </a:rPr>
              <a:t>https://www.simplex.com/simplex-and-featured-by-binance#:~:text=Simplex%2C%20a%20Nuvei%20company%20and,innovation%20in%20the%20crypto%20ecosystem</a:t>
            </a:r>
            <a:r>
              <a:rPr lang="en-US"/>
              <a:t>.</a:t>
            </a:r>
            <a:endParaRPr lang="en-US">
              <a:cs typeface="Calibri"/>
            </a:endParaRPr>
          </a:p>
          <a:p>
            <a:r>
              <a:rPr lang="en-US" err="1">
                <a:cs typeface="Calibri"/>
              </a:rPr>
              <a:t>Animoca</a:t>
            </a:r>
            <a:r>
              <a:rPr lang="en-US">
                <a:cs typeface="Calibri"/>
              </a:rPr>
              <a:t> - </a:t>
            </a:r>
            <a:r>
              <a:rPr lang="en-US">
                <a:hlinkClick r:id="rId5"/>
              </a:rPr>
              <a:t>https://www.animocabrands.com/partners-with-binance-smart-chain</a:t>
            </a:r>
            <a:endParaRPr lang="en-US">
              <a:cs typeface="Calibri"/>
            </a:endParaRP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FE08B8-A89C-CB49-9379-DAEF790957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827189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https://</a:t>
            </a:r>
            <a:r>
              <a:rPr lang="en-US" err="1"/>
              <a:t>blog.cosmos.network</a:t>
            </a:r>
            <a:r>
              <a:rPr lang="en-US"/>
              <a:t>/understanding-the-value-proposition-of-cosmos-ecaef63350d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a:ea typeface="+mn-lt"/>
                <a:cs typeface="+mn-lt"/>
              </a:rPr>
              <a:t>Cosmos uses a bridge-hub model that connects </a:t>
            </a:r>
            <a:r>
              <a:rPr lang="en-GB" sz="1200" err="1">
                <a:ea typeface="+mn-lt"/>
                <a:cs typeface="+mn-lt"/>
              </a:rPr>
              <a:t>Tendermint</a:t>
            </a:r>
            <a:r>
              <a:rPr lang="en-GB" sz="1200">
                <a:ea typeface="+mn-lt"/>
                <a:cs typeface="+mn-lt"/>
              </a:rPr>
              <a:t> chains</a:t>
            </a: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FE08B8-A89C-CB49-9379-DAEF790957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863824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 </a:t>
            </a:r>
            <a:r>
              <a:rPr lang="en-US" altLang="zh-TW" b="0" i="0" u="none" strike="noStrike" dirty="0">
                <a:solidFill>
                  <a:srgbClr val="1A0DAB"/>
                </a:solidFill>
                <a:effectLst/>
                <a:latin typeface="arial" panose="020B0604020202020204" pitchFamily="34" charset="0"/>
                <a:hlinkClick r:id="rId3"/>
              </a:rPr>
              <a:t>Blueprint for the future monetary system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b="0" i="0" u="none" strike="noStrike" dirty="0">
              <a:solidFill>
                <a:srgbClr val="1A0DAB"/>
              </a:solidFill>
              <a:effectLst/>
              <a:latin typeface="arial" panose="020B0604020202020204" pitchFamily="34" charset="0"/>
              <a:hlinkClick r:id="rId3"/>
            </a:endParaRPr>
          </a:p>
          <a:p>
            <a:endParaRPr lang="zh-TW" altLang="en-US" dirty="0"/>
          </a:p>
        </p:txBody>
      </p:sp>
      <p:sp>
        <p:nvSpPr>
          <p:cNvPr id="4" name="投影片編號版面配置區 3"/>
          <p:cNvSpPr>
            <a:spLocks noGrp="1"/>
          </p:cNvSpPr>
          <p:nvPr>
            <p:ph type="sldNum" sz="quarter" idx="5"/>
          </p:nvPr>
        </p:nvSpPr>
        <p:spPr/>
        <p:txBody>
          <a:bodyPr/>
          <a:lstStyle/>
          <a:p>
            <a:fld id="{693003F9-468A-4E80-BAEF-87D5743F0CC9}" type="slidenum">
              <a:rPr lang="zh-TW" altLang="en-US" smtClean="0"/>
              <a:t>12</a:t>
            </a:fld>
            <a:endParaRPr lang="zh-TW" altLang="en-US"/>
          </a:p>
        </p:txBody>
      </p:sp>
    </p:spTree>
    <p:extLst>
      <p:ext uri="{BB962C8B-B14F-4D97-AF65-F5344CB8AC3E}">
        <p14:creationId xmlns:p14="http://schemas.microsoft.com/office/powerpoint/2010/main" val="25851754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FE08B8-A89C-CB49-9379-DAEF790957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250365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https://</a:t>
            </a:r>
            <a:r>
              <a:rPr lang="en-US" err="1"/>
              <a:t>www.xinfin.org</a:t>
            </a:r>
            <a:r>
              <a:rPr lang="en-US"/>
              <a:t>/</a:t>
            </a:r>
            <a:r>
              <a:rPr lang="en-US" err="1"/>
              <a:t>dpos_tech_brief</a:t>
            </a:r>
            <a:endParaRPr lang="en-US"/>
          </a:p>
          <a:p>
            <a:r>
              <a:rPr lang="en-US"/>
              <a:t>(2) https://</a:t>
            </a:r>
            <a:r>
              <a:rPr lang="en-US" err="1"/>
              <a:t>xinfin.org</a:t>
            </a:r>
            <a:r>
              <a:rPr lang="en-US"/>
              <a:t>/ISO20022</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FE08B8-A89C-CB49-9379-DAEF790957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559699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FE08B8-A89C-CB49-9379-DAEF790957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861272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FE08B8-A89C-CB49-9379-DAEF790957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954497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a:t>
            </a:r>
            <a:r>
              <a:rPr lang="en-US" err="1"/>
              <a:t>etherisc.com</a:t>
            </a:r>
            <a:endParaRPr lang="en-US"/>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FE08B8-A89C-CB49-9379-DAEF790957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92231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Citi - https://</a:t>
            </a:r>
            <a:r>
              <a:rPr lang="en-US" err="1"/>
              <a:t>www.ledgerinsights.com</a:t>
            </a:r>
            <a:r>
              <a:rPr lang="en-US"/>
              <a:t>/citi-backed-setl-open-sources-blockchain-interoperability-solution/</a:t>
            </a:r>
          </a:p>
          <a:p>
            <a:r>
              <a:rPr lang="en-US"/>
              <a:t>SETL - https://www2.deloitte.com/</a:t>
            </a:r>
            <a:r>
              <a:rPr lang="en-US" err="1"/>
              <a:t>uk</a:t>
            </a:r>
            <a:r>
              <a:rPr lang="en-US"/>
              <a:t>/</a:t>
            </a:r>
            <a:r>
              <a:rPr lang="en-US" err="1"/>
              <a:t>en</a:t>
            </a:r>
            <a:r>
              <a:rPr lang="en-US"/>
              <a:t>/pages/financial-services/articles/investing-in-blockchain-technology-with-</a:t>
            </a:r>
            <a:r>
              <a:rPr lang="en-US" err="1"/>
              <a:t>SETL.html</a:t>
            </a:r>
            <a:endParaRPr lang="en-US"/>
          </a:p>
          <a:p>
            <a:r>
              <a:rPr lang="en-US"/>
              <a:t>Swift – https://</a:t>
            </a:r>
            <a:r>
              <a:rPr lang="en-US" err="1"/>
              <a:t>setl.io</a:t>
            </a:r>
            <a:r>
              <a:rPr lang="en-US"/>
              <a:t>/setl-delivers-interoperable-tokens-framework-for-swift-clearstream-and-global-custodians/</a:t>
            </a:r>
          </a:p>
          <a:p>
            <a:endParaRPr lang="en-US"/>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FE08B8-A89C-CB49-9379-DAEF790957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27775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Santander - </a:t>
            </a:r>
            <a:r>
              <a:rPr lang="en-US">
                <a:hlinkClick r:id="rId3"/>
              </a:rPr>
              <a:t>https://www.santander.com/en/press-room/press-releases/santander-launches-the-first-end-to-end-blockchain-bond</a:t>
            </a:r>
            <a:endParaRPr lang="en-US">
              <a:cs typeface="Calibri"/>
            </a:endParaRPr>
          </a:p>
          <a:p>
            <a:r>
              <a:rPr lang="en-US">
                <a:cs typeface="Calibri"/>
              </a:rPr>
              <a:t>Visa and USDC - </a:t>
            </a:r>
            <a:r>
              <a:rPr lang="en-US">
                <a:hlinkClick r:id="rId4"/>
              </a:rPr>
              <a:t>https://www.forbes.com/sites/michaeldelcastillo/2020/12/02/visa-partners-with-ethereum-digital-dollar-startup-that-raised-271-million/?sh=20b3f3514b1f</a:t>
            </a:r>
            <a:endParaRPr lang="en-US"/>
          </a:p>
          <a:p>
            <a:endParaRPr lang="en-US"/>
          </a:p>
          <a:p>
            <a:endParaRPr lang="en-US">
              <a:cs typeface="Calibri"/>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FE08B8-A89C-CB49-9379-DAEF7909570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50766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7BD6F7C-B794-9655-3995-0E7DCE045886}"/>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EB683E50-0AB9-A904-B03F-324935C9D58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D03BA4F4-840E-F545-681E-345B536D833B}"/>
              </a:ext>
            </a:extLst>
          </p:cNvPr>
          <p:cNvSpPr>
            <a:spLocks noGrp="1"/>
          </p:cNvSpPr>
          <p:nvPr>
            <p:ph type="dt" sz="half" idx="10"/>
          </p:nvPr>
        </p:nvSpPr>
        <p:spPr/>
        <p:txBody>
          <a:bodyPr/>
          <a:lstStyle/>
          <a:p>
            <a:fld id="{57664127-F616-4D87-AAD3-1E4D5437D2EA}" type="datetimeFigureOut">
              <a:rPr lang="zh-TW" altLang="en-US" smtClean="0"/>
              <a:t>2023/10/7</a:t>
            </a:fld>
            <a:endParaRPr lang="zh-TW" altLang="en-US"/>
          </a:p>
        </p:txBody>
      </p:sp>
      <p:sp>
        <p:nvSpPr>
          <p:cNvPr id="5" name="頁尾版面配置區 4">
            <a:extLst>
              <a:ext uri="{FF2B5EF4-FFF2-40B4-BE49-F238E27FC236}">
                <a16:creationId xmlns:a16="http://schemas.microsoft.com/office/drawing/2014/main" id="{26E3FABB-5B45-09BE-033F-AE609E2F44DA}"/>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7B245923-F1A8-A85F-F99E-6DECC59BD6EC}"/>
              </a:ext>
            </a:extLst>
          </p:cNvPr>
          <p:cNvSpPr>
            <a:spLocks noGrp="1"/>
          </p:cNvSpPr>
          <p:nvPr>
            <p:ph type="sldNum" sz="quarter" idx="12"/>
          </p:nvPr>
        </p:nvSpPr>
        <p:spPr/>
        <p:txBody>
          <a:bodyPr/>
          <a:lstStyle/>
          <a:p>
            <a:fld id="{81E27184-612C-458B-9D30-3BC45A249DF5}" type="slidenum">
              <a:rPr lang="zh-TW" altLang="en-US" smtClean="0"/>
              <a:t>‹#›</a:t>
            </a:fld>
            <a:endParaRPr lang="zh-TW" altLang="en-US"/>
          </a:p>
        </p:txBody>
      </p:sp>
    </p:spTree>
    <p:extLst>
      <p:ext uri="{BB962C8B-B14F-4D97-AF65-F5344CB8AC3E}">
        <p14:creationId xmlns:p14="http://schemas.microsoft.com/office/powerpoint/2010/main" val="30900162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97EC5DD-F262-6482-AB70-799142C95D58}"/>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9F1514A7-E5C3-DA01-BA69-703A2C916D8A}"/>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D04E3673-3B85-BD18-37F4-B630209A0E54}"/>
              </a:ext>
            </a:extLst>
          </p:cNvPr>
          <p:cNvSpPr>
            <a:spLocks noGrp="1"/>
          </p:cNvSpPr>
          <p:nvPr>
            <p:ph type="dt" sz="half" idx="10"/>
          </p:nvPr>
        </p:nvSpPr>
        <p:spPr/>
        <p:txBody>
          <a:bodyPr/>
          <a:lstStyle/>
          <a:p>
            <a:fld id="{57664127-F616-4D87-AAD3-1E4D5437D2EA}" type="datetimeFigureOut">
              <a:rPr lang="zh-TW" altLang="en-US" smtClean="0"/>
              <a:t>2023/10/7</a:t>
            </a:fld>
            <a:endParaRPr lang="zh-TW" altLang="en-US"/>
          </a:p>
        </p:txBody>
      </p:sp>
      <p:sp>
        <p:nvSpPr>
          <p:cNvPr id="5" name="頁尾版面配置區 4">
            <a:extLst>
              <a:ext uri="{FF2B5EF4-FFF2-40B4-BE49-F238E27FC236}">
                <a16:creationId xmlns:a16="http://schemas.microsoft.com/office/drawing/2014/main" id="{46D203C5-7BE3-D856-DEF9-E807F9DD85D8}"/>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4D2D3852-E0D6-1AA5-6E0E-41F6662BE583}"/>
              </a:ext>
            </a:extLst>
          </p:cNvPr>
          <p:cNvSpPr>
            <a:spLocks noGrp="1"/>
          </p:cNvSpPr>
          <p:nvPr>
            <p:ph type="sldNum" sz="quarter" idx="12"/>
          </p:nvPr>
        </p:nvSpPr>
        <p:spPr/>
        <p:txBody>
          <a:bodyPr/>
          <a:lstStyle/>
          <a:p>
            <a:fld id="{81E27184-612C-458B-9D30-3BC45A249DF5}" type="slidenum">
              <a:rPr lang="zh-TW" altLang="en-US" smtClean="0"/>
              <a:t>‹#›</a:t>
            </a:fld>
            <a:endParaRPr lang="zh-TW" altLang="en-US"/>
          </a:p>
        </p:txBody>
      </p:sp>
    </p:spTree>
    <p:extLst>
      <p:ext uri="{BB962C8B-B14F-4D97-AF65-F5344CB8AC3E}">
        <p14:creationId xmlns:p14="http://schemas.microsoft.com/office/powerpoint/2010/main" val="35548641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77AD4E30-1C7A-6DF5-E267-021412B7E648}"/>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F056BEDF-4D82-27A3-F7EB-4F01A140D013}"/>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EF3B5A48-CF62-C9E5-8470-6905AA2D5E3D}"/>
              </a:ext>
            </a:extLst>
          </p:cNvPr>
          <p:cNvSpPr>
            <a:spLocks noGrp="1"/>
          </p:cNvSpPr>
          <p:nvPr>
            <p:ph type="dt" sz="half" idx="10"/>
          </p:nvPr>
        </p:nvSpPr>
        <p:spPr/>
        <p:txBody>
          <a:bodyPr/>
          <a:lstStyle/>
          <a:p>
            <a:fld id="{57664127-F616-4D87-AAD3-1E4D5437D2EA}" type="datetimeFigureOut">
              <a:rPr lang="zh-TW" altLang="en-US" smtClean="0"/>
              <a:t>2023/10/7</a:t>
            </a:fld>
            <a:endParaRPr lang="zh-TW" altLang="en-US"/>
          </a:p>
        </p:txBody>
      </p:sp>
      <p:sp>
        <p:nvSpPr>
          <p:cNvPr id="5" name="頁尾版面配置區 4">
            <a:extLst>
              <a:ext uri="{FF2B5EF4-FFF2-40B4-BE49-F238E27FC236}">
                <a16:creationId xmlns:a16="http://schemas.microsoft.com/office/drawing/2014/main" id="{62FAF9E6-D92C-E7E3-79B6-E845B3753709}"/>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8A49590B-4C9B-3450-893D-F4381532C26A}"/>
              </a:ext>
            </a:extLst>
          </p:cNvPr>
          <p:cNvSpPr>
            <a:spLocks noGrp="1"/>
          </p:cNvSpPr>
          <p:nvPr>
            <p:ph type="sldNum" sz="quarter" idx="12"/>
          </p:nvPr>
        </p:nvSpPr>
        <p:spPr/>
        <p:txBody>
          <a:bodyPr/>
          <a:lstStyle/>
          <a:p>
            <a:fld id="{81E27184-612C-458B-9D30-3BC45A249DF5}" type="slidenum">
              <a:rPr lang="zh-TW" altLang="en-US" smtClean="0"/>
              <a:t>‹#›</a:t>
            </a:fld>
            <a:endParaRPr lang="zh-TW" altLang="en-US"/>
          </a:p>
        </p:txBody>
      </p:sp>
    </p:spTree>
    <p:extLst>
      <p:ext uri="{BB962C8B-B14F-4D97-AF65-F5344CB8AC3E}">
        <p14:creationId xmlns:p14="http://schemas.microsoft.com/office/powerpoint/2010/main" val="31387806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F72FB6-D5EE-9E45-92DE-C65A45F68214}"/>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7748D25E-94C0-2941-A695-080E7D491F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E238CB38-E97C-C843-9660-0DE311AC1FB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0F6935C7-1FE2-F245-8AC8-D2003BBFB0A2}"/>
              </a:ext>
            </a:extLst>
          </p:cNvPr>
          <p:cNvSpPr>
            <a:spLocks noGrp="1"/>
          </p:cNvSpPr>
          <p:nvPr>
            <p:ph type="ftr" sz="quarter" idx="11"/>
          </p:nvPr>
        </p:nvSpPr>
        <p:spPr/>
        <p:txBody>
          <a:bodyPr/>
          <a:lstStyle/>
          <a:p>
            <a:endParaRPr lang="en-US"/>
          </a:p>
        </p:txBody>
      </p:sp>
      <p:sp>
        <p:nvSpPr>
          <p:cNvPr id="7" name="Slide Number Placeholder 5">
            <a:extLst>
              <a:ext uri="{FF2B5EF4-FFF2-40B4-BE49-F238E27FC236}">
                <a16:creationId xmlns:a16="http://schemas.microsoft.com/office/drawing/2014/main" id="{8C5ACEC7-13D1-5544-8871-2D214E3E08BE}"/>
              </a:ext>
            </a:extLst>
          </p:cNvPr>
          <p:cNvSpPr>
            <a:spLocks noGrp="1"/>
          </p:cNvSpPr>
          <p:nvPr>
            <p:ph type="sldNum" sz="quarter" idx="12"/>
          </p:nvPr>
        </p:nvSpPr>
        <p:spPr>
          <a:xfrm>
            <a:off x="11291983" y="6492875"/>
            <a:ext cx="605353" cy="365125"/>
          </a:xfrm>
        </p:spPr>
        <p:txBody>
          <a:bodyPr/>
          <a:lstStyle>
            <a:lvl1pPr>
              <a:defRPr b="0" i="0">
                <a:solidFill>
                  <a:srgbClr val="1F428A"/>
                </a:solidFill>
                <a:latin typeface="Avenir Next LT Pro" panose="020B0504020202020204" pitchFamily="34" charset="77"/>
              </a:defRPr>
            </a:lvl1pPr>
          </a:lstStyle>
          <a:p>
            <a:fld id="{90F5FF29-4ACE-AC4F-9E8A-57C4F53DD435}" type="slidenum">
              <a:rPr lang="en-US" smtClean="0"/>
              <a:pPr/>
              <a:t>‹#›</a:t>
            </a:fld>
            <a:endParaRPr lang="en-US"/>
          </a:p>
        </p:txBody>
      </p:sp>
    </p:spTree>
    <p:extLst>
      <p:ext uri="{BB962C8B-B14F-4D97-AF65-F5344CB8AC3E}">
        <p14:creationId xmlns:p14="http://schemas.microsoft.com/office/powerpoint/2010/main" val="3483068761"/>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20" name="Picture 19" descr="A picture containing background pattern&#10;&#10;Description automatically generated">
            <a:extLst>
              <a:ext uri="{FF2B5EF4-FFF2-40B4-BE49-F238E27FC236}">
                <a16:creationId xmlns:a16="http://schemas.microsoft.com/office/drawing/2014/main" id="{7AD837FE-ABD3-AC44-83FC-247A3576816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19D249F0-E70A-134D-BEF7-22DD36BADB1E}"/>
              </a:ext>
            </a:extLst>
          </p:cNvPr>
          <p:cNvSpPr>
            <a:spLocks noGrp="1"/>
          </p:cNvSpPr>
          <p:nvPr>
            <p:ph type="title"/>
          </p:nvPr>
        </p:nvSpPr>
        <p:spPr>
          <a:xfrm>
            <a:off x="714453" y="186399"/>
            <a:ext cx="8121975" cy="852692"/>
          </a:xfrm>
        </p:spPr>
        <p:txBody>
          <a:bodyPr/>
          <a:lstStyle>
            <a:lvl1pPr>
              <a:defRPr sz="3600" b="1" i="0">
                <a:solidFill>
                  <a:srgbClr val="1F438A"/>
                </a:solidFill>
                <a:latin typeface="Avenir Next LT Pro" panose="020B0504020202020204" pitchFamily="34" charset="77"/>
              </a:defRPr>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4A84D3FB-D7AF-894B-8214-42323C8074CF}"/>
              </a:ext>
            </a:extLst>
          </p:cNvPr>
          <p:cNvSpPr>
            <a:spLocks noGrp="1"/>
          </p:cNvSpPr>
          <p:nvPr>
            <p:ph idx="1"/>
          </p:nvPr>
        </p:nvSpPr>
        <p:spPr>
          <a:xfrm>
            <a:off x="714453" y="1825625"/>
            <a:ext cx="10515600" cy="275053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8" name="Rectangle 7">
            <a:extLst>
              <a:ext uri="{FF2B5EF4-FFF2-40B4-BE49-F238E27FC236}">
                <a16:creationId xmlns:a16="http://schemas.microsoft.com/office/drawing/2014/main" id="{C5124897-DF06-8B43-9692-7DF62FDD412E}"/>
              </a:ext>
            </a:extLst>
          </p:cNvPr>
          <p:cNvSpPr/>
          <p:nvPr userDrawn="1"/>
        </p:nvSpPr>
        <p:spPr>
          <a:xfrm>
            <a:off x="0" y="0"/>
            <a:ext cx="12192000" cy="45719"/>
          </a:xfrm>
          <a:prstGeom prst="rect">
            <a:avLst/>
          </a:prstGeom>
          <a:solidFill>
            <a:srgbClr val="1F43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Triangle 10">
            <a:extLst>
              <a:ext uri="{FF2B5EF4-FFF2-40B4-BE49-F238E27FC236}">
                <a16:creationId xmlns:a16="http://schemas.microsoft.com/office/drawing/2014/main" id="{70B0A11A-A2C3-9347-BC96-8606B5B15E73}"/>
              </a:ext>
            </a:extLst>
          </p:cNvPr>
          <p:cNvSpPr/>
          <p:nvPr userDrawn="1"/>
        </p:nvSpPr>
        <p:spPr>
          <a:xfrm rot="16200000">
            <a:off x="227536" y="411172"/>
            <a:ext cx="360304" cy="360304"/>
          </a:xfrm>
          <a:prstGeom prst="rtTriangle">
            <a:avLst/>
          </a:prstGeom>
          <a:solidFill>
            <a:srgbClr val="4AD6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DF493A1-D26D-D74E-85A9-76748356E03A}"/>
              </a:ext>
            </a:extLst>
          </p:cNvPr>
          <p:cNvSpPr/>
          <p:nvPr userDrawn="1"/>
        </p:nvSpPr>
        <p:spPr>
          <a:xfrm>
            <a:off x="0" y="6494106"/>
            <a:ext cx="12192000" cy="363894"/>
          </a:xfrm>
          <a:prstGeom prst="rect">
            <a:avLst/>
          </a:prstGeom>
          <a:solidFill>
            <a:srgbClr val="1F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12ADFC6D-20AE-3244-A6E8-5E045D179D42}"/>
              </a:ext>
            </a:extLst>
          </p:cNvPr>
          <p:cNvCxnSpPr/>
          <p:nvPr userDrawn="1"/>
        </p:nvCxnSpPr>
        <p:spPr>
          <a:xfrm>
            <a:off x="11329837" y="6576539"/>
            <a:ext cx="0" cy="221226"/>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Slide Number Placeholder 5">
            <a:extLst>
              <a:ext uri="{FF2B5EF4-FFF2-40B4-BE49-F238E27FC236}">
                <a16:creationId xmlns:a16="http://schemas.microsoft.com/office/drawing/2014/main" id="{1FE5BC47-3B1F-F44A-A850-0977585698FD}"/>
              </a:ext>
            </a:extLst>
          </p:cNvPr>
          <p:cNvSpPr>
            <a:spLocks noGrp="1"/>
          </p:cNvSpPr>
          <p:nvPr>
            <p:ph type="sldNum" sz="quarter" idx="12"/>
          </p:nvPr>
        </p:nvSpPr>
        <p:spPr>
          <a:xfrm>
            <a:off x="11291983" y="6492875"/>
            <a:ext cx="605353" cy="365125"/>
          </a:xfrm>
        </p:spPr>
        <p:txBody>
          <a:bodyPr/>
          <a:lstStyle>
            <a:lvl1pPr>
              <a:defRPr b="0" i="0">
                <a:solidFill>
                  <a:schemeClr val="bg1"/>
                </a:solidFill>
                <a:latin typeface="Avenir Next LT Pro" panose="020B0504020202020204" pitchFamily="34" charset="77"/>
              </a:defRPr>
            </a:lvl1pPr>
          </a:lstStyle>
          <a:p>
            <a:fld id="{90F5FF29-4ACE-AC4F-9E8A-57C4F53DD435}" type="slidenum">
              <a:rPr lang="en-US" smtClean="0"/>
              <a:pPr/>
              <a:t>‹#›</a:t>
            </a:fld>
            <a:endParaRPr lang="en-US"/>
          </a:p>
        </p:txBody>
      </p:sp>
      <p:sp>
        <p:nvSpPr>
          <p:cNvPr id="17" name="Footer Placeholder 4">
            <a:extLst>
              <a:ext uri="{FF2B5EF4-FFF2-40B4-BE49-F238E27FC236}">
                <a16:creationId xmlns:a16="http://schemas.microsoft.com/office/drawing/2014/main" id="{5E407A71-24FB-634D-A206-64335D6B706B}"/>
              </a:ext>
            </a:extLst>
          </p:cNvPr>
          <p:cNvSpPr>
            <a:spLocks noGrp="1"/>
          </p:cNvSpPr>
          <p:nvPr>
            <p:ph type="ftr" sz="quarter" idx="11"/>
          </p:nvPr>
        </p:nvSpPr>
        <p:spPr>
          <a:xfrm>
            <a:off x="6110073" y="6492875"/>
            <a:ext cx="4114800" cy="365125"/>
          </a:xfrm>
        </p:spPr>
        <p:txBody>
          <a:bodyPr/>
          <a:lstStyle/>
          <a:p>
            <a:endParaRPr lang="en-US"/>
          </a:p>
        </p:txBody>
      </p:sp>
      <p:pic>
        <p:nvPicPr>
          <p:cNvPr id="15" name="Picture 14">
            <a:extLst>
              <a:ext uri="{FF2B5EF4-FFF2-40B4-BE49-F238E27FC236}">
                <a16:creationId xmlns:a16="http://schemas.microsoft.com/office/drawing/2014/main" id="{690D688B-3D14-234E-B452-131EC438680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603235" y="154351"/>
            <a:ext cx="1319833" cy="677902"/>
          </a:xfrm>
          <a:prstGeom prst="rect">
            <a:avLst/>
          </a:prstGeom>
        </p:spPr>
      </p:pic>
    </p:spTree>
    <p:extLst>
      <p:ext uri="{BB962C8B-B14F-4D97-AF65-F5344CB8AC3E}">
        <p14:creationId xmlns:p14="http://schemas.microsoft.com/office/powerpoint/2010/main" val="10978960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249F0-E70A-134D-BEF7-22DD36BADB1E}"/>
              </a:ext>
            </a:extLst>
          </p:cNvPr>
          <p:cNvSpPr>
            <a:spLocks noGrp="1"/>
          </p:cNvSpPr>
          <p:nvPr>
            <p:ph type="title"/>
          </p:nvPr>
        </p:nvSpPr>
        <p:spPr>
          <a:xfrm>
            <a:off x="714453" y="186399"/>
            <a:ext cx="8121975" cy="852692"/>
          </a:xfrm>
        </p:spPr>
        <p:txBody>
          <a:bodyPr/>
          <a:lstStyle>
            <a:lvl1pPr>
              <a:defRPr sz="3600" b="1" i="0">
                <a:solidFill>
                  <a:srgbClr val="1F438A"/>
                </a:solidFill>
                <a:latin typeface="Avenir Next LT Pro" panose="020B0504020202020204" pitchFamily="34" charset="77"/>
              </a:defRPr>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4A84D3FB-D7AF-894B-8214-42323C8074CF}"/>
              </a:ext>
            </a:extLst>
          </p:cNvPr>
          <p:cNvSpPr>
            <a:spLocks noGrp="1"/>
          </p:cNvSpPr>
          <p:nvPr>
            <p:ph idx="1"/>
          </p:nvPr>
        </p:nvSpPr>
        <p:spPr>
          <a:xfrm>
            <a:off x="714453" y="1825625"/>
            <a:ext cx="10515600" cy="275053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1" name="Right Triangle 10">
            <a:extLst>
              <a:ext uri="{FF2B5EF4-FFF2-40B4-BE49-F238E27FC236}">
                <a16:creationId xmlns:a16="http://schemas.microsoft.com/office/drawing/2014/main" id="{70B0A11A-A2C3-9347-BC96-8606B5B15E73}"/>
              </a:ext>
            </a:extLst>
          </p:cNvPr>
          <p:cNvSpPr/>
          <p:nvPr userDrawn="1"/>
        </p:nvSpPr>
        <p:spPr>
          <a:xfrm rot="16200000">
            <a:off x="227536" y="411172"/>
            <a:ext cx="360304" cy="360304"/>
          </a:xfrm>
          <a:prstGeom prst="rtTriangle">
            <a:avLst/>
          </a:prstGeom>
          <a:solidFill>
            <a:srgbClr val="4AD6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2E671931-B922-E846-A028-7773AF41B7D6}"/>
              </a:ext>
            </a:extLst>
          </p:cNvPr>
          <p:cNvSpPr txBox="1"/>
          <p:nvPr userDrawn="1"/>
        </p:nvSpPr>
        <p:spPr>
          <a:xfrm>
            <a:off x="227536" y="6551479"/>
            <a:ext cx="1217294" cy="2616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TW" sz="1100" u="none" strike="noStrike" kern="1200" cap="none" spc="0" normalizeH="0" baseline="0" noProof="0">
                <a:ln>
                  <a:noFill/>
                </a:ln>
                <a:solidFill>
                  <a:srgbClr val="1F428A"/>
                </a:solidFill>
                <a:effectLst/>
                <a:uLnTx/>
                <a:uFillTx/>
                <a:latin typeface="Avenir Next LT Pro" panose="020B0504020202020204" pitchFamily="34" charset="77"/>
                <a:ea typeface="Helvetica Neue" panose="02000503000000020004" pitchFamily="2" charset="0"/>
                <a:cs typeface="Helvetica Neue" panose="02000503000000020004" pitchFamily="2" charset="0"/>
              </a:rPr>
              <a:t>About</a:t>
            </a:r>
            <a:r>
              <a:rPr kumimoji="0" lang="zh-TW" altLang="en-US" sz="1100" u="none" strike="noStrike" kern="1200" cap="none" spc="0" normalizeH="0" baseline="0" noProof="0">
                <a:ln>
                  <a:noFill/>
                </a:ln>
                <a:solidFill>
                  <a:srgbClr val="1F428A"/>
                </a:solidFill>
                <a:effectLst/>
                <a:uLnTx/>
                <a:uFillTx/>
                <a:latin typeface="Avenir Next LT Pro" panose="020B0504020202020204" pitchFamily="34" charset="77"/>
                <a:ea typeface="新細明體" panose="02020500000000000000" pitchFamily="18" charset="-120"/>
                <a:cs typeface="Helvetica Neue" panose="02000503000000020004" pitchFamily="2" charset="0"/>
              </a:rPr>
              <a:t> </a:t>
            </a:r>
            <a:r>
              <a:rPr kumimoji="0" lang="en-US" altLang="zh-TW" sz="1100" u="none" strike="noStrike" kern="1200" cap="none" spc="0" normalizeH="0" baseline="0" noProof="0">
                <a:ln>
                  <a:noFill/>
                </a:ln>
                <a:solidFill>
                  <a:srgbClr val="1F428A"/>
                </a:solidFill>
                <a:effectLst/>
                <a:uLnTx/>
                <a:uFillTx/>
                <a:latin typeface="Avenir Next LT Pro" panose="020B0504020202020204" pitchFamily="34" charset="77"/>
                <a:ea typeface="Helvetica Neue" panose="02000503000000020004" pitchFamily="2" charset="0"/>
                <a:cs typeface="Helvetica Neue" panose="02000503000000020004" pitchFamily="2" charset="0"/>
              </a:rPr>
              <a:t>FORMS</a:t>
            </a:r>
            <a:endParaRPr kumimoji="0" lang="en-US" sz="1100" u="none" strike="noStrike" kern="1200" cap="none" spc="0" normalizeH="0" baseline="0" noProof="0">
              <a:ln>
                <a:noFill/>
              </a:ln>
              <a:solidFill>
                <a:srgbClr val="1F428A"/>
              </a:solidFill>
              <a:effectLst/>
              <a:uLnTx/>
              <a:uFillTx/>
              <a:latin typeface="Avenir Next LT Pro" panose="020B0504020202020204" pitchFamily="34" charset="77"/>
              <a:ea typeface="Helvetica Neue" panose="02000503000000020004" pitchFamily="2" charset="0"/>
              <a:cs typeface="Helvetica Neue" panose="02000503000000020004" pitchFamily="2" charset="0"/>
            </a:endParaRPr>
          </a:p>
        </p:txBody>
      </p:sp>
      <p:cxnSp>
        <p:nvCxnSpPr>
          <p:cNvPr id="14" name="Straight Connector 13">
            <a:extLst>
              <a:ext uri="{FF2B5EF4-FFF2-40B4-BE49-F238E27FC236}">
                <a16:creationId xmlns:a16="http://schemas.microsoft.com/office/drawing/2014/main" id="{12ADFC6D-20AE-3244-A6E8-5E045D179D42}"/>
              </a:ext>
            </a:extLst>
          </p:cNvPr>
          <p:cNvCxnSpPr/>
          <p:nvPr userDrawn="1"/>
        </p:nvCxnSpPr>
        <p:spPr>
          <a:xfrm>
            <a:off x="11329837" y="6576539"/>
            <a:ext cx="0" cy="221226"/>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Slide Number Placeholder 5">
            <a:extLst>
              <a:ext uri="{FF2B5EF4-FFF2-40B4-BE49-F238E27FC236}">
                <a16:creationId xmlns:a16="http://schemas.microsoft.com/office/drawing/2014/main" id="{1FE5BC47-3B1F-F44A-A850-0977585698FD}"/>
              </a:ext>
            </a:extLst>
          </p:cNvPr>
          <p:cNvSpPr>
            <a:spLocks noGrp="1"/>
          </p:cNvSpPr>
          <p:nvPr>
            <p:ph type="sldNum" sz="quarter" idx="12"/>
          </p:nvPr>
        </p:nvSpPr>
        <p:spPr>
          <a:xfrm>
            <a:off x="1497249" y="6492875"/>
            <a:ext cx="605353" cy="365125"/>
          </a:xfrm>
        </p:spPr>
        <p:txBody>
          <a:bodyPr/>
          <a:lstStyle>
            <a:lvl1pPr>
              <a:defRPr b="0" i="0">
                <a:solidFill>
                  <a:srgbClr val="1F428A"/>
                </a:solidFill>
                <a:latin typeface="Avenir Next LT Pro" panose="020B0504020202020204" pitchFamily="34" charset="77"/>
              </a:defRPr>
            </a:lvl1pPr>
          </a:lstStyle>
          <a:p>
            <a:fld id="{90F5FF29-4ACE-AC4F-9E8A-57C4F53DD435}" type="slidenum">
              <a:rPr lang="en-US" smtClean="0"/>
              <a:pPr/>
              <a:t>‹#›</a:t>
            </a:fld>
            <a:endParaRPr lang="en-US"/>
          </a:p>
        </p:txBody>
      </p:sp>
      <p:sp>
        <p:nvSpPr>
          <p:cNvPr id="17" name="Footer Placeholder 4">
            <a:extLst>
              <a:ext uri="{FF2B5EF4-FFF2-40B4-BE49-F238E27FC236}">
                <a16:creationId xmlns:a16="http://schemas.microsoft.com/office/drawing/2014/main" id="{5E407A71-24FB-634D-A206-64335D6B706B}"/>
              </a:ext>
            </a:extLst>
          </p:cNvPr>
          <p:cNvSpPr>
            <a:spLocks noGrp="1"/>
          </p:cNvSpPr>
          <p:nvPr>
            <p:ph type="ftr" sz="quarter" idx="11"/>
          </p:nvPr>
        </p:nvSpPr>
        <p:spPr>
          <a:xfrm>
            <a:off x="6110073" y="6492875"/>
            <a:ext cx="4114800" cy="365125"/>
          </a:xfrm>
        </p:spPr>
        <p:txBody>
          <a:bodyPr/>
          <a:lstStyle/>
          <a:p>
            <a:endParaRPr lang="en-US"/>
          </a:p>
        </p:txBody>
      </p:sp>
      <p:pic>
        <p:nvPicPr>
          <p:cNvPr id="10" name="Picture 9">
            <a:extLst>
              <a:ext uri="{FF2B5EF4-FFF2-40B4-BE49-F238E27FC236}">
                <a16:creationId xmlns:a16="http://schemas.microsoft.com/office/drawing/2014/main" id="{639A7AFE-CBD2-4841-A856-86C7898450D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603235" y="154351"/>
            <a:ext cx="1319833" cy="677902"/>
          </a:xfrm>
          <a:prstGeom prst="rect">
            <a:avLst/>
          </a:prstGeom>
        </p:spPr>
      </p:pic>
    </p:spTree>
    <p:extLst>
      <p:ext uri="{BB962C8B-B14F-4D97-AF65-F5344CB8AC3E}">
        <p14:creationId xmlns:p14="http://schemas.microsoft.com/office/powerpoint/2010/main" val="24076697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86BEF-2376-8642-8082-C846119A1AC1}"/>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3190AA3E-9A2D-A14F-81B9-057D664375F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3ACD440-0870-D84D-A735-869A37072F83}"/>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8FE752CD-AC30-2D4C-8C7D-ACCE54E55E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F37E8C-0E5D-6C41-8AC8-5F22061D2384}"/>
              </a:ext>
            </a:extLst>
          </p:cNvPr>
          <p:cNvSpPr>
            <a:spLocks noGrp="1"/>
          </p:cNvSpPr>
          <p:nvPr>
            <p:ph type="sldNum" sz="quarter" idx="12"/>
          </p:nvPr>
        </p:nvSpPr>
        <p:spPr/>
        <p:txBody>
          <a:bodyPr/>
          <a:lstStyle/>
          <a:p>
            <a:fld id="{90F5FF29-4ACE-AC4F-9E8A-57C4F53DD435}" type="slidenum">
              <a:rPr lang="en-US" smtClean="0"/>
              <a:t>‹#›</a:t>
            </a:fld>
            <a:endParaRPr lang="en-US"/>
          </a:p>
        </p:txBody>
      </p:sp>
    </p:spTree>
    <p:extLst>
      <p:ext uri="{BB962C8B-B14F-4D97-AF65-F5344CB8AC3E}">
        <p14:creationId xmlns:p14="http://schemas.microsoft.com/office/powerpoint/2010/main" val="297663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284F9-2B8E-2148-AB2A-23A8F852C18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6431552-BC78-D84A-A7D7-88DE7537FCDE}"/>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BA29C80C-D2F9-8C4E-AABA-A72C311DF36B}"/>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F0345E64-C71D-F74C-AB7A-8F79F86B00F5}"/>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A0D4D391-38C6-084F-B931-53C4AAEFBE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91102B-8433-AE4C-BCAC-97D53E5E3B7E}"/>
              </a:ext>
            </a:extLst>
          </p:cNvPr>
          <p:cNvSpPr>
            <a:spLocks noGrp="1"/>
          </p:cNvSpPr>
          <p:nvPr>
            <p:ph type="sldNum" sz="quarter" idx="12"/>
          </p:nvPr>
        </p:nvSpPr>
        <p:spPr/>
        <p:txBody>
          <a:bodyPr/>
          <a:lstStyle/>
          <a:p>
            <a:fld id="{90F5FF29-4ACE-AC4F-9E8A-57C4F53DD435}" type="slidenum">
              <a:rPr lang="en-US" smtClean="0"/>
              <a:t>‹#›</a:t>
            </a:fld>
            <a:endParaRPr lang="en-US"/>
          </a:p>
        </p:txBody>
      </p:sp>
    </p:spTree>
    <p:extLst>
      <p:ext uri="{BB962C8B-B14F-4D97-AF65-F5344CB8AC3E}">
        <p14:creationId xmlns:p14="http://schemas.microsoft.com/office/powerpoint/2010/main" val="20347412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E3699-7F9C-4C47-9443-5EB77C3F7F70}"/>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0C7FA49-A0D3-4840-96BC-397A48FBA8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758C7149-E7D7-5041-9798-C0D61CB1521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78384768-4F6E-8142-9D98-5686716F6E8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7063C74-06AF-0F44-A99C-86C95826CC86}"/>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B83E8B2D-2C4D-C843-9F30-1C1FC1BEB864}"/>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3439B1AB-1AAA-234D-8C94-AF1307C4904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2EB28C2-669A-D742-93DE-F8FCC5998E32}"/>
              </a:ext>
            </a:extLst>
          </p:cNvPr>
          <p:cNvSpPr>
            <a:spLocks noGrp="1"/>
          </p:cNvSpPr>
          <p:nvPr>
            <p:ph type="sldNum" sz="quarter" idx="12"/>
          </p:nvPr>
        </p:nvSpPr>
        <p:spPr/>
        <p:txBody>
          <a:bodyPr/>
          <a:lstStyle/>
          <a:p>
            <a:fld id="{90F5FF29-4ACE-AC4F-9E8A-57C4F53DD435}" type="slidenum">
              <a:rPr lang="en-US" smtClean="0"/>
              <a:t>‹#›</a:t>
            </a:fld>
            <a:endParaRPr lang="en-US"/>
          </a:p>
        </p:txBody>
      </p:sp>
    </p:spTree>
    <p:extLst>
      <p:ext uri="{BB962C8B-B14F-4D97-AF65-F5344CB8AC3E}">
        <p14:creationId xmlns:p14="http://schemas.microsoft.com/office/powerpoint/2010/main" val="170454489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DEA7F-BD31-5C48-8F96-D6258CC2EB79}"/>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60A66ECC-F74C-0243-AD21-AF926C7B9B9E}"/>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028981D0-1756-F64C-BBE2-CD96ABB505C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E516F67-E781-A344-8519-1E2845808EEC}"/>
              </a:ext>
            </a:extLst>
          </p:cNvPr>
          <p:cNvSpPr>
            <a:spLocks noGrp="1"/>
          </p:cNvSpPr>
          <p:nvPr>
            <p:ph type="sldNum" sz="quarter" idx="12"/>
          </p:nvPr>
        </p:nvSpPr>
        <p:spPr/>
        <p:txBody>
          <a:bodyPr/>
          <a:lstStyle/>
          <a:p>
            <a:fld id="{90F5FF29-4ACE-AC4F-9E8A-57C4F53DD435}" type="slidenum">
              <a:rPr lang="en-US" smtClean="0"/>
              <a:t>‹#›</a:t>
            </a:fld>
            <a:endParaRPr lang="en-US"/>
          </a:p>
        </p:txBody>
      </p:sp>
    </p:spTree>
    <p:extLst>
      <p:ext uri="{BB962C8B-B14F-4D97-AF65-F5344CB8AC3E}">
        <p14:creationId xmlns:p14="http://schemas.microsoft.com/office/powerpoint/2010/main" val="422402755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55C9EA1-1B6F-5C40-82FE-C1C6B639CB3A}"/>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75F01458-161C-5643-921B-FB4286FDF8E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4F5A5FB-CA0E-654F-ADE0-22D800616201}"/>
              </a:ext>
            </a:extLst>
          </p:cNvPr>
          <p:cNvSpPr>
            <a:spLocks noGrp="1"/>
          </p:cNvSpPr>
          <p:nvPr>
            <p:ph type="sldNum" sz="quarter" idx="12"/>
          </p:nvPr>
        </p:nvSpPr>
        <p:spPr/>
        <p:txBody>
          <a:bodyPr/>
          <a:lstStyle/>
          <a:p>
            <a:fld id="{90F5FF29-4ACE-AC4F-9E8A-57C4F53DD435}" type="slidenum">
              <a:rPr lang="en-US" smtClean="0"/>
              <a:t>‹#›</a:t>
            </a:fld>
            <a:endParaRPr lang="en-US"/>
          </a:p>
        </p:txBody>
      </p:sp>
    </p:spTree>
    <p:extLst>
      <p:ext uri="{BB962C8B-B14F-4D97-AF65-F5344CB8AC3E}">
        <p14:creationId xmlns:p14="http://schemas.microsoft.com/office/powerpoint/2010/main" val="19973287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0333F97-8B89-4DF2-D272-14794A9C17EB}"/>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620988C0-257D-60A1-6F50-99C319B79A31}"/>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0686761B-0501-0EB6-0230-113CE8187097}"/>
              </a:ext>
            </a:extLst>
          </p:cNvPr>
          <p:cNvSpPr>
            <a:spLocks noGrp="1"/>
          </p:cNvSpPr>
          <p:nvPr>
            <p:ph type="dt" sz="half" idx="10"/>
          </p:nvPr>
        </p:nvSpPr>
        <p:spPr/>
        <p:txBody>
          <a:bodyPr/>
          <a:lstStyle/>
          <a:p>
            <a:fld id="{57664127-F616-4D87-AAD3-1E4D5437D2EA}" type="datetimeFigureOut">
              <a:rPr lang="zh-TW" altLang="en-US" smtClean="0"/>
              <a:t>2023/10/7</a:t>
            </a:fld>
            <a:endParaRPr lang="zh-TW" altLang="en-US"/>
          </a:p>
        </p:txBody>
      </p:sp>
      <p:sp>
        <p:nvSpPr>
          <p:cNvPr id="5" name="頁尾版面配置區 4">
            <a:extLst>
              <a:ext uri="{FF2B5EF4-FFF2-40B4-BE49-F238E27FC236}">
                <a16:creationId xmlns:a16="http://schemas.microsoft.com/office/drawing/2014/main" id="{23AF514C-40E5-2603-ECD8-0DB6EFD29B59}"/>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6B6E0816-5246-7938-58EB-9A40167A16C8}"/>
              </a:ext>
            </a:extLst>
          </p:cNvPr>
          <p:cNvSpPr>
            <a:spLocks noGrp="1"/>
          </p:cNvSpPr>
          <p:nvPr>
            <p:ph type="sldNum" sz="quarter" idx="12"/>
          </p:nvPr>
        </p:nvSpPr>
        <p:spPr/>
        <p:txBody>
          <a:bodyPr/>
          <a:lstStyle/>
          <a:p>
            <a:fld id="{81E27184-612C-458B-9D30-3BC45A249DF5}" type="slidenum">
              <a:rPr lang="zh-TW" altLang="en-US" smtClean="0"/>
              <a:t>‹#›</a:t>
            </a:fld>
            <a:endParaRPr lang="zh-TW" altLang="en-US"/>
          </a:p>
        </p:txBody>
      </p:sp>
    </p:spTree>
    <p:extLst>
      <p:ext uri="{BB962C8B-B14F-4D97-AF65-F5344CB8AC3E}">
        <p14:creationId xmlns:p14="http://schemas.microsoft.com/office/powerpoint/2010/main" val="377599329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0F066-6158-6B4E-A820-11E59968154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33C34B74-465A-3547-B1B6-833C63B95A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E371D070-D8AC-9145-9096-23F2B209BC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64EDE2C-68F6-5144-9CC8-DB6B954CCEE3}"/>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612D62AD-EBD8-D24B-828A-439EC3F1DE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0B72BD-47F9-924F-B6DB-F14516ADCEA5}"/>
              </a:ext>
            </a:extLst>
          </p:cNvPr>
          <p:cNvSpPr>
            <a:spLocks noGrp="1"/>
          </p:cNvSpPr>
          <p:nvPr>
            <p:ph type="sldNum" sz="quarter" idx="12"/>
          </p:nvPr>
        </p:nvSpPr>
        <p:spPr/>
        <p:txBody>
          <a:bodyPr/>
          <a:lstStyle/>
          <a:p>
            <a:fld id="{90F5FF29-4ACE-AC4F-9E8A-57C4F53DD435}" type="slidenum">
              <a:rPr lang="en-US" smtClean="0"/>
              <a:t>‹#›</a:t>
            </a:fld>
            <a:endParaRPr lang="en-US"/>
          </a:p>
        </p:txBody>
      </p:sp>
    </p:spTree>
    <p:extLst>
      <p:ext uri="{BB962C8B-B14F-4D97-AF65-F5344CB8AC3E}">
        <p14:creationId xmlns:p14="http://schemas.microsoft.com/office/powerpoint/2010/main" val="221205906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92840-CFD4-D244-9BB1-F16C3806AAB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06E1DC56-577D-6B4A-A97F-C46B114FA22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0E064C4-B9D4-D745-AF95-AE306D633B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B01C722-131E-0249-99BC-987378ED41F3}"/>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D5CCEE4-97EE-7E46-8A34-99AA07157C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A892E3-B3A0-DE44-B541-77F6FF2C15BE}"/>
              </a:ext>
            </a:extLst>
          </p:cNvPr>
          <p:cNvSpPr>
            <a:spLocks noGrp="1"/>
          </p:cNvSpPr>
          <p:nvPr>
            <p:ph type="sldNum" sz="quarter" idx="12"/>
          </p:nvPr>
        </p:nvSpPr>
        <p:spPr/>
        <p:txBody>
          <a:bodyPr/>
          <a:lstStyle/>
          <a:p>
            <a:fld id="{90F5FF29-4ACE-AC4F-9E8A-57C4F53DD435}" type="slidenum">
              <a:rPr lang="en-US" smtClean="0"/>
              <a:t>‹#›</a:t>
            </a:fld>
            <a:endParaRPr lang="en-US"/>
          </a:p>
        </p:txBody>
      </p:sp>
    </p:spTree>
    <p:extLst>
      <p:ext uri="{BB962C8B-B14F-4D97-AF65-F5344CB8AC3E}">
        <p14:creationId xmlns:p14="http://schemas.microsoft.com/office/powerpoint/2010/main" val="107492413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318CA-C7A7-9C4D-B25F-DEDBB3A9633F}"/>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C567A14-4782-0E43-B11D-557159E2E4F9}"/>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7C649F2-5421-6B46-A70C-3C7649CD0E6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3F6A9AD-3106-5649-98C3-70CD6EE4D6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CAEB24-9393-9D44-8041-DDD76BA84BA8}"/>
              </a:ext>
            </a:extLst>
          </p:cNvPr>
          <p:cNvSpPr>
            <a:spLocks noGrp="1"/>
          </p:cNvSpPr>
          <p:nvPr>
            <p:ph type="sldNum" sz="quarter" idx="12"/>
          </p:nvPr>
        </p:nvSpPr>
        <p:spPr/>
        <p:txBody>
          <a:bodyPr/>
          <a:lstStyle/>
          <a:p>
            <a:fld id="{90F5FF29-4ACE-AC4F-9E8A-57C4F53DD435}" type="slidenum">
              <a:rPr lang="en-US" smtClean="0"/>
              <a:t>‹#›</a:t>
            </a:fld>
            <a:endParaRPr lang="en-US"/>
          </a:p>
        </p:txBody>
      </p:sp>
    </p:spTree>
    <p:extLst>
      <p:ext uri="{BB962C8B-B14F-4D97-AF65-F5344CB8AC3E}">
        <p14:creationId xmlns:p14="http://schemas.microsoft.com/office/powerpoint/2010/main" val="343975490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7C2D5AA-C6F4-5742-997F-358E41DF3198}"/>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37DAA73D-AA59-324F-A8D0-6FE02227308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B33A779-C08F-7C40-A650-A01892D4562B}"/>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347AE054-985F-1740-A27D-1033DE3365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190869-137D-CB4B-AFE5-C36C03D9F984}"/>
              </a:ext>
            </a:extLst>
          </p:cNvPr>
          <p:cNvSpPr>
            <a:spLocks noGrp="1"/>
          </p:cNvSpPr>
          <p:nvPr>
            <p:ph type="sldNum" sz="quarter" idx="12"/>
          </p:nvPr>
        </p:nvSpPr>
        <p:spPr/>
        <p:txBody>
          <a:bodyPr/>
          <a:lstStyle/>
          <a:p>
            <a:fld id="{90F5FF29-4ACE-AC4F-9E8A-57C4F53DD435}" type="slidenum">
              <a:rPr lang="en-US" smtClean="0"/>
              <a:t>‹#›</a:t>
            </a:fld>
            <a:endParaRPr lang="en-US"/>
          </a:p>
        </p:txBody>
      </p:sp>
    </p:spTree>
    <p:extLst>
      <p:ext uri="{BB962C8B-B14F-4D97-AF65-F5344CB8AC3E}">
        <p14:creationId xmlns:p14="http://schemas.microsoft.com/office/powerpoint/2010/main" val="12639376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737DBA5-A883-F8A5-340D-DC5669727B6D}"/>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2F12F727-2D01-E3BC-8CB5-63C44DC4AF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65EC539F-7A71-2CC4-8CB5-CE2E89FCCA17}"/>
              </a:ext>
            </a:extLst>
          </p:cNvPr>
          <p:cNvSpPr>
            <a:spLocks noGrp="1"/>
          </p:cNvSpPr>
          <p:nvPr>
            <p:ph type="dt" sz="half" idx="10"/>
          </p:nvPr>
        </p:nvSpPr>
        <p:spPr/>
        <p:txBody>
          <a:bodyPr/>
          <a:lstStyle/>
          <a:p>
            <a:fld id="{57664127-F616-4D87-AAD3-1E4D5437D2EA}" type="datetimeFigureOut">
              <a:rPr lang="zh-TW" altLang="en-US" smtClean="0"/>
              <a:t>2023/10/7</a:t>
            </a:fld>
            <a:endParaRPr lang="zh-TW" altLang="en-US"/>
          </a:p>
        </p:txBody>
      </p:sp>
      <p:sp>
        <p:nvSpPr>
          <p:cNvPr id="5" name="頁尾版面配置區 4">
            <a:extLst>
              <a:ext uri="{FF2B5EF4-FFF2-40B4-BE49-F238E27FC236}">
                <a16:creationId xmlns:a16="http://schemas.microsoft.com/office/drawing/2014/main" id="{3993FEC0-94C3-7576-A1E8-ABB6DC515D14}"/>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A2929253-2A8E-9885-F736-7DB6D7BD44AE}"/>
              </a:ext>
            </a:extLst>
          </p:cNvPr>
          <p:cNvSpPr>
            <a:spLocks noGrp="1"/>
          </p:cNvSpPr>
          <p:nvPr>
            <p:ph type="sldNum" sz="quarter" idx="12"/>
          </p:nvPr>
        </p:nvSpPr>
        <p:spPr/>
        <p:txBody>
          <a:bodyPr/>
          <a:lstStyle/>
          <a:p>
            <a:fld id="{81E27184-612C-458B-9D30-3BC45A249DF5}" type="slidenum">
              <a:rPr lang="zh-TW" altLang="en-US" smtClean="0"/>
              <a:t>‹#›</a:t>
            </a:fld>
            <a:endParaRPr lang="zh-TW" altLang="en-US"/>
          </a:p>
        </p:txBody>
      </p:sp>
    </p:spTree>
    <p:extLst>
      <p:ext uri="{BB962C8B-B14F-4D97-AF65-F5344CB8AC3E}">
        <p14:creationId xmlns:p14="http://schemas.microsoft.com/office/powerpoint/2010/main" val="1601510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1CC1FA6-F60A-DE33-0E52-9420CC22ABFD}"/>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F77A4F65-2616-6D08-44DF-9EB0BB139BD8}"/>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8EF555AC-4B29-9410-6898-356FCAB10D61}"/>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E26DA5C3-05DA-6FDF-2940-CBBB7E08B935}"/>
              </a:ext>
            </a:extLst>
          </p:cNvPr>
          <p:cNvSpPr>
            <a:spLocks noGrp="1"/>
          </p:cNvSpPr>
          <p:nvPr>
            <p:ph type="dt" sz="half" idx="10"/>
          </p:nvPr>
        </p:nvSpPr>
        <p:spPr/>
        <p:txBody>
          <a:bodyPr/>
          <a:lstStyle/>
          <a:p>
            <a:fld id="{57664127-F616-4D87-AAD3-1E4D5437D2EA}" type="datetimeFigureOut">
              <a:rPr lang="zh-TW" altLang="en-US" smtClean="0"/>
              <a:t>2023/10/7</a:t>
            </a:fld>
            <a:endParaRPr lang="zh-TW" altLang="en-US"/>
          </a:p>
        </p:txBody>
      </p:sp>
      <p:sp>
        <p:nvSpPr>
          <p:cNvPr id="6" name="頁尾版面配置區 5">
            <a:extLst>
              <a:ext uri="{FF2B5EF4-FFF2-40B4-BE49-F238E27FC236}">
                <a16:creationId xmlns:a16="http://schemas.microsoft.com/office/drawing/2014/main" id="{E7C152BF-E1AF-0B81-135A-4DBECAA0C6BC}"/>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C2F1128C-0839-0812-A181-34DE8AC629BA}"/>
              </a:ext>
            </a:extLst>
          </p:cNvPr>
          <p:cNvSpPr>
            <a:spLocks noGrp="1"/>
          </p:cNvSpPr>
          <p:nvPr>
            <p:ph type="sldNum" sz="quarter" idx="12"/>
          </p:nvPr>
        </p:nvSpPr>
        <p:spPr/>
        <p:txBody>
          <a:bodyPr/>
          <a:lstStyle/>
          <a:p>
            <a:fld id="{81E27184-612C-458B-9D30-3BC45A249DF5}" type="slidenum">
              <a:rPr lang="zh-TW" altLang="en-US" smtClean="0"/>
              <a:t>‹#›</a:t>
            </a:fld>
            <a:endParaRPr lang="zh-TW" altLang="en-US"/>
          </a:p>
        </p:txBody>
      </p:sp>
    </p:spTree>
    <p:extLst>
      <p:ext uri="{BB962C8B-B14F-4D97-AF65-F5344CB8AC3E}">
        <p14:creationId xmlns:p14="http://schemas.microsoft.com/office/powerpoint/2010/main" val="6143811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0998569-D3A2-B24C-F7D4-BDE6AB2CD4D5}"/>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110D0026-119B-9C9A-347D-6B2F18B227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9E3090A9-E58C-CA76-9768-AA2ACC601B5B}"/>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A9E99693-0888-E762-4F2C-FCADCC0E78E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0CFA8F05-811B-DA0B-85B1-756A6824D1CA}"/>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91547B06-93DD-03C6-E828-748B47AA1279}"/>
              </a:ext>
            </a:extLst>
          </p:cNvPr>
          <p:cNvSpPr>
            <a:spLocks noGrp="1"/>
          </p:cNvSpPr>
          <p:nvPr>
            <p:ph type="dt" sz="half" idx="10"/>
          </p:nvPr>
        </p:nvSpPr>
        <p:spPr/>
        <p:txBody>
          <a:bodyPr/>
          <a:lstStyle/>
          <a:p>
            <a:fld id="{57664127-F616-4D87-AAD3-1E4D5437D2EA}" type="datetimeFigureOut">
              <a:rPr lang="zh-TW" altLang="en-US" smtClean="0"/>
              <a:t>2023/10/7</a:t>
            </a:fld>
            <a:endParaRPr lang="zh-TW" altLang="en-US"/>
          </a:p>
        </p:txBody>
      </p:sp>
      <p:sp>
        <p:nvSpPr>
          <p:cNvPr id="8" name="頁尾版面配置區 7">
            <a:extLst>
              <a:ext uri="{FF2B5EF4-FFF2-40B4-BE49-F238E27FC236}">
                <a16:creationId xmlns:a16="http://schemas.microsoft.com/office/drawing/2014/main" id="{31CD1E38-5517-D6A1-3476-03AA1CD0D485}"/>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2A1C5B0F-681F-A0EB-E53E-354F7F652978}"/>
              </a:ext>
            </a:extLst>
          </p:cNvPr>
          <p:cNvSpPr>
            <a:spLocks noGrp="1"/>
          </p:cNvSpPr>
          <p:nvPr>
            <p:ph type="sldNum" sz="quarter" idx="12"/>
          </p:nvPr>
        </p:nvSpPr>
        <p:spPr/>
        <p:txBody>
          <a:bodyPr/>
          <a:lstStyle/>
          <a:p>
            <a:fld id="{81E27184-612C-458B-9D30-3BC45A249DF5}" type="slidenum">
              <a:rPr lang="zh-TW" altLang="en-US" smtClean="0"/>
              <a:t>‹#›</a:t>
            </a:fld>
            <a:endParaRPr lang="zh-TW" altLang="en-US"/>
          </a:p>
        </p:txBody>
      </p:sp>
    </p:spTree>
    <p:extLst>
      <p:ext uri="{BB962C8B-B14F-4D97-AF65-F5344CB8AC3E}">
        <p14:creationId xmlns:p14="http://schemas.microsoft.com/office/powerpoint/2010/main" val="19913403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2294237-380B-3484-2A0B-9677DC4F137D}"/>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6ABA59D6-1E58-7A00-6139-0434D7F211BA}"/>
              </a:ext>
            </a:extLst>
          </p:cNvPr>
          <p:cNvSpPr>
            <a:spLocks noGrp="1"/>
          </p:cNvSpPr>
          <p:nvPr>
            <p:ph type="dt" sz="half" idx="10"/>
          </p:nvPr>
        </p:nvSpPr>
        <p:spPr/>
        <p:txBody>
          <a:bodyPr/>
          <a:lstStyle/>
          <a:p>
            <a:fld id="{57664127-F616-4D87-AAD3-1E4D5437D2EA}" type="datetimeFigureOut">
              <a:rPr lang="zh-TW" altLang="en-US" smtClean="0"/>
              <a:t>2023/10/7</a:t>
            </a:fld>
            <a:endParaRPr lang="zh-TW" altLang="en-US"/>
          </a:p>
        </p:txBody>
      </p:sp>
      <p:sp>
        <p:nvSpPr>
          <p:cNvPr id="4" name="頁尾版面配置區 3">
            <a:extLst>
              <a:ext uri="{FF2B5EF4-FFF2-40B4-BE49-F238E27FC236}">
                <a16:creationId xmlns:a16="http://schemas.microsoft.com/office/drawing/2014/main" id="{E2422DD0-28CB-0834-E60F-F96090C0A739}"/>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4248BDA6-C150-E807-16FB-D5B4BAD73C1C}"/>
              </a:ext>
            </a:extLst>
          </p:cNvPr>
          <p:cNvSpPr>
            <a:spLocks noGrp="1"/>
          </p:cNvSpPr>
          <p:nvPr>
            <p:ph type="sldNum" sz="quarter" idx="12"/>
          </p:nvPr>
        </p:nvSpPr>
        <p:spPr/>
        <p:txBody>
          <a:bodyPr/>
          <a:lstStyle/>
          <a:p>
            <a:fld id="{81E27184-612C-458B-9D30-3BC45A249DF5}" type="slidenum">
              <a:rPr lang="zh-TW" altLang="en-US" smtClean="0"/>
              <a:t>‹#›</a:t>
            </a:fld>
            <a:endParaRPr lang="zh-TW" altLang="en-US"/>
          </a:p>
        </p:txBody>
      </p:sp>
    </p:spTree>
    <p:extLst>
      <p:ext uri="{BB962C8B-B14F-4D97-AF65-F5344CB8AC3E}">
        <p14:creationId xmlns:p14="http://schemas.microsoft.com/office/powerpoint/2010/main" val="918929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77584E7F-33A7-19C6-220D-FF93996ED9D9}"/>
              </a:ext>
            </a:extLst>
          </p:cNvPr>
          <p:cNvSpPr>
            <a:spLocks noGrp="1"/>
          </p:cNvSpPr>
          <p:nvPr>
            <p:ph type="dt" sz="half" idx="10"/>
          </p:nvPr>
        </p:nvSpPr>
        <p:spPr/>
        <p:txBody>
          <a:bodyPr/>
          <a:lstStyle/>
          <a:p>
            <a:fld id="{57664127-F616-4D87-AAD3-1E4D5437D2EA}" type="datetimeFigureOut">
              <a:rPr lang="zh-TW" altLang="en-US" smtClean="0"/>
              <a:t>2023/10/7</a:t>
            </a:fld>
            <a:endParaRPr lang="zh-TW" altLang="en-US"/>
          </a:p>
        </p:txBody>
      </p:sp>
      <p:sp>
        <p:nvSpPr>
          <p:cNvPr id="3" name="頁尾版面配置區 2">
            <a:extLst>
              <a:ext uri="{FF2B5EF4-FFF2-40B4-BE49-F238E27FC236}">
                <a16:creationId xmlns:a16="http://schemas.microsoft.com/office/drawing/2014/main" id="{7F962466-4D01-BE3B-011D-942E449A72F0}"/>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8F803D82-8820-3EE9-C55F-40087AC7CE81}"/>
              </a:ext>
            </a:extLst>
          </p:cNvPr>
          <p:cNvSpPr>
            <a:spLocks noGrp="1"/>
          </p:cNvSpPr>
          <p:nvPr>
            <p:ph type="sldNum" sz="quarter" idx="12"/>
          </p:nvPr>
        </p:nvSpPr>
        <p:spPr/>
        <p:txBody>
          <a:bodyPr/>
          <a:lstStyle/>
          <a:p>
            <a:fld id="{81E27184-612C-458B-9D30-3BC45A249DF5}" type="slidenum">
              <a:rPr lang="zh-TW" altLang="en-US" smtClean="0"/>
              <a:t>‹#›</a:t>
            </a:fld>
            <a:endParaRPr lang="zh-TW" altLang="en-US"/>
          </a:p>
        </p:txBody>
      </p:sp>
    </p:spTree>
    <p:extLst>
      <p:ext uri="{BB962C8B-B14F-4D97-AF65-F5344CB8AC3E}">
        <p14:creationId xmlns:p14="http://schemas.microsoft.com/office/powerpoint/2010/main" val="27607743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374D0B-D203-89C0-D26C-35E2A67D9C9B}"/>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6D00535C-DE4B-8CC1-8242-0BF817DD1F6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09AD6BCC-DACA-ABBE-71F4-6417E5F119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9369423C-9E3C-6243-673F-55499AB72D66}"/>
              </a:ext>
            </a:extLst>
          </p:cNvPr>
          <p:cNvSpPr>
            <a:spLocks noGrp="1"/>
          </p:cNvSpPr>
          <p:nvPr>
            <p:ph type="dt" sz="half" idx="10"/>
          </p:nvPr>
        </p:nvSpPr>
        <p:spPr/>
        <p:txBody>
          <a:bodyPr/>
          <a:lstStyle/>
          <a:p>
            <a:fld id="{57664127-F616-4D87-AAD3-1E4D5437D2EA}" type="datetimeFigureOut">
              <a:rPr lang="zh-TW" altLang="en-US" smtClean="0"/>
              <a:t>2023/10/7</a:t>
            </a:fld>
            <a:endParaRPr lang="zh-TW" altLang="en-US"/>
          </a:p>
        </p:txBody>
      </p:sp>
      <p:sp>
        <p:nvSpPr>
          <p:cNvPr id="6" name="頁尾版面配置區 5">
            <a:extLst>
              <a:ext uri="{FF2B5EF4-FFF2-40B4-BE49-F238E27FC236}">
                <a16:creationId xmlns:a16="http://schemas.microsoft.com/office/drawing/2014/main" id="{1EE58F17-1083-EECF-0F7B-0FD1C509D53C}"/>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FB7E2E51-8A12-428A-D285-34E4A8DD006F}"/>
              </a:ext>
            </a:extLst>
          </p:cNvPr>
          <p:cNvSpPr>
            <a:spLocks noGrp="1"/>
          </p:cNvSpPr>
          <p:nvPr>
            <p:ph type="sldNum" sz="quarter" idx="12"/>
          </p:nvPr>
        </p:nvSpPr>
        <p:spPr/>
        <p:txBody>
          <a:bodyPr/>
          <a:lstStyle/>
          <a:p>
            <a:fld id="{81E27184-612C-458B-9D30-3BC45A249DF5}" type="slidenum">
              <a:rPr lang="zh-TW" altLang="en-US" smtClean="0"/>
              <a:t>‹#›</a:t>
            </a:fld>
            <a:endParaRPr lang="zh-TW" altLang="en-US"/>
          </a:p>
        </p:txBody>
      </p:sp>
    </p:spTree>
    <p:extLst>
      <p:ext uri="{BB962C8B-B14F-4D97-AF65-F5344CB8AC3E}">
        <p14:creationId xmlns:p14="http://schemas.microsoft.com/office/powerpoint/2010/main" val="4617009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1C8820F-5A2C-F15F-B6A8-DB5CAB3412BE}"/>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E7ECBDF2-56F9-068E-F7FF-2BEA5C2D046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64687EC3-54BA-7371-C9A5-DE68A1D083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DF3A5D0A-0447-FD17-4060-CDE2774F1F3B}"/>
              </a:ext>
            </a:extLst>
          </p:cNvPr>
          <p:cNvSpPr>
            <a:spLocks noGrp="1"/>
          </p:cNvSpPr>
          <p:nvPr>
            <p:ph type="dt" sz="half" idx="10"/>
          </p:nvPr>
        </p:nvSpPr>
        <p:spPr/>
        <p:txBody>
          <a:bodyPr/>
          <a:lstStyle/>
          <a:p>
            <a:fld id="{57664127-F616-4D87-AAD3-1E4D5437D2EA}" type="datetimeFigureOut">
              <a:rPr lang="zh-TW" altLang="en-US" smtClean="0"/>
              <a:t>2023/10/7</a:t>
            </a:fld>
            <a:endParaRPr lang="zh-TW" altLang="en-US"/>
          </a:p>
        </p:txBody>
      </p:sp>
      <p:sp>
        <p:nvSpPr>
          <p:cNvPr id="6" name="頁尾版面配置區 5">
            <a:extLst>
              <a:ext uri="{FF2B5EF4-FFF2-40B4-BE49-F238E27FC236}">
                <a16:creationId xmlns:a16="http://schemas.microsoft.com/office/drawing/2014/main" id="{EAE9F24F-3750-6677-D6D9-ABC695C6157A}"/>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2FCC0AEF-0340-BA1C-2789-BCD66B6C9093}"/>
              </a:ext>
            </a:extLst>
          </p:cNvPr>
          <p:cNvSpPr>
            <a:spLocks noGrp="1"/>
          </p:cNvSpPr>
          <p:nvPr>
            <p:ph type="sldNum" sz="quarter" idx="12"/>
          </p:nvPr>
        </p:nvSpPr>
        <p:spPr/>
        <p:txBody>
          <a:bodyPr/>
          <a:lstStyle/>
          <a:p>
            <a:fld id="{81E27184-612C-458B-9D30-3BC45A249DF5}" type="slidenum">
              <a:rPr lang="zh-TW" altLang="en-US" smtClean="0"/>
              <a:t>‹#›</a:t>
            </a:fld>
            <a:endParaRPr lang="zh-TW" altLang="en-US"/>
          </a:p>
        </p:txBody>
      </p:sp>
    </p:spTree>
    <p:extLst>
      <p:ext uri="{BB962C8B-B14F-4D97-AF65-F5344CB8AC3E}">
        <p14:creationId xmlns:p14="http://schemas.microsoft.com/office/powerpoint/2010/main" val="27751108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7024CEFA-C968-7DAC-6AF0-840C51E9E5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1CF30946-3971-537C-A558-6DB247F13E3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F9D06905-0171-AE15-7AB9-E70EAE0A9D6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664127-F616-4D87-AAD3-1E4D5437D2EA}" type="datetimeFigureOut">
              <a:rPr lang="zh-TW" altLang="en-US" smtClean="0"/>
              <a:t>2023/10/7</a:t>
            </a:fld>
            <a:endParaRPr lang="zh-TW" altLang="en-US"/>
          </a:p>
        </p:txBody>
      </p:sp>
      <p:sp>
        <p:nvSpPr>
          <p:cNvPr id="5" name="頁尾版面配置區 4">
            <a:extLst>
              <a:ext uri="{FF2B5EF4-FFF2-40B4-BE49-F238E27FC236}">
                <a16:creationId xmlns:a16="http://schemas.microsoft.com/office/drawing/2014/main" id="{73B00469-370F-3C97-5E4D-0BBB4A9AA6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47C520A3-3747-7B8D-FBD9-364292A918F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E27184-612C-458B-9D30-3BC45A249DF5}" type="slidenum">
              <a:rPr lang="zh-TW" altLang="en-US" smtClean="0"/>
              <a:t>‹#›</a:t>
            </a:fld>
            <a:endParaRPr lang="zh-TW" altLang="en-US"/>
          </a:p>
        </p:txBody>
      </p:sp>
    </p:spTree>
    <p:extLst>
      <p:ext uri="{BB962C8B-B14F-4D97-AF65-F5344CB8AC3E}">
        <p14:creationId xmlns:p14="http://schemas.microsoft.com/office/powerpoint/2010/main" val="42753979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5EF6309-FE2F-4D4A-9FFF-B4B5796C680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FFA9B3AF-6746-5148-BB22-C2F5C36E8FB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7EEADF3-F928-2441-A248-72A16763B97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FAE436A3-F6E4-694A-BC87-E5D760FB5B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6ADD924-DE0F-9342-AA1A-6A398DD6A01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F5FF29-4ACE-AC4F-9E8A-57C4F53DD435}" type="slidenum">
              <a:rPr lang="en-US" smtClean="0"/>
              <a:t>‹#›</a:t>
            </a:fld>
            <a:endParaRPr lang="en-US"/>
          </a:p>
        </p:txBody>
      </p:sp>
    </p:spTree>
    <p:extLst>
      <p:ext uri="{BB962C8B-B14F-4D97-AF65-F5344CB8AC3E}">
        <p14:creationId xmlns:p14="http://schemas.microsoft.com/office/powerpoint/2010/main" val="5912523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hdr="0" ftr="0" dt="0"/>
  <p:txStyles>
    <p:titleStyle>
      <a:lvl1pPr algn="l" defTabSz="914400" rtl="0" eaLnBrk="1" latinLnBrk="0" hangingPunct="1">
        <a:lnSpc>
          <a:spcPct val="90000"/>
        </a:lnSpc>
        <a:spcBef>
          <a:spcPct val="0"/>
        </a:spcBef>
        <a:buNone/>
        <a:defRPr sz="4400" b="1" i="0" kern="1200">
          <a:solidFill>
            <a:srgbClr val="1F438A"/>
          </a:solidFill>
          <a:latin typeface="Avenir Next LT Pro" panose="020B0504020202020204" pitchFamily="34" charset="77"/>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hyperlink" Target="https://www.bcb.gov.br/conteudo/eventos/Documents/moedas_digitais/tokenizacao/WorkTOK-Mimeo-TECH_Multi_B_Proposal_RLN_architecture_to_support_Settlement_of_tokenized_assets_liabilities_transactions.pdf" TargetMode="External"/><Relationship Id="rId2" Type="http://schemas.openxmlformats.org/officeDocument/2006/relationships/hyperlink" Target="https://aprendervalor.bcb.gov.br/en/about/events/67"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5262E03-C18E-05F6-BD2A-5DF5325D7C42}"/>
              </a:ext>
            </a:extLst>
          </p:cNvPr>
          <p:cNvSpPr>
            <a:spLocks noGrp="1"/>
          </p:cNvSpPr>
          <p:nvPr>
            <p:ph type="ctrTitle"/>
          </p:nvPr>
        </p:nvSpPr>
        <p:spPr/>
        <p:txBody>
          <a:bodyPr/>
          <a:lstStyle/>
          <a:p>
            <a:endParaRPr lang="zh-TW" altLang="en-US"/>
          </a:p>
        </p:txBody>
      </p:sp>
      <p:sp>
        <p:nvSpPr>
          <p:cNvPr id="3" name="副標題 2">
            <a:extLst>
              <a:ext uri="{FF2B5EF4-FFF2-40B4-BE49-F238E27FC236}">
                <a16:creationId xmlns:a16="http://schemas.microsoft.com/office/drawing/2014/main" id="{9D18A09D-7B0A-A0F9-3D37-0CA4BFA5D389}"/>
              </a:ext>
            </a:extLst>
          </p:cNvPr>
          <p:cNvSpPr>
            <a:spLocks noGrp="1"/>
          </p:cNvSpPr>
          <p:nvPr>
            <p:ph type="subTitle" idx="1"/>
          </p:nvPr>
        </p:nvSpPr>
        <p:spPr/>
        <p:txBody>
          <a:bodyPr/>
          <a:lstStyle/>
          <a:p>
            <a:endParaRPr lang="zh-TW" altLang="en-US"/>
          </a:p>
        </p:txBody>
      </p:sp>
    </p:spTree>
    <p:extLst>
      <p:ext uri="{BB962C8B-B14F-4D97-AF65-F5344CB8AC3E}">
        <p14:creationId xmlns:p14="http://schemas.microsoft.com/office/powerpoint/2010/main" val="8035743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E6AB641-CA8A-86B6-8918-096849AAFAAB}"/>
              </a:ext>
            </a:extLst>
          </p:cNvPr>
          <p:cNvSpPr>
            <a:spLocks noGrp="1"/>
          </p:cNvSpPr>
          <p:nvPr>
            <p:ph type="title"/>
          </p:nvPr>
        </p:nvSpPr>
        <p:spPr/>
        <p:txBody>
          <a:bodyPr/>
          <a:lstStyle/>
          <a:p>
            <a:r>
              <a:rPr lang="en-US" altLang="zh-TW" dirty="0"/>
              <a:t>Use case 4 PvP/ FX/AMM</a:t>
            </a:r>
            <a:endParaRPr lang="zh-TW" altLang="en-US" dirty="0"/>
          </a:p>
        </p:txBody>
      </p:sp>
      <p:pic>
        <p:nvPicPr>
          <p:cNvPr id="9" name="圖片 8">
            <a:extLst>
              <a:ext uri="{FF2B5EF4-FFF2-40B4-BE49-F238E27FC236}">
                <a16:creationId xmlns:a16="http://schemas.microsoft.com/office/drawing/2014/main" id="{3FA8FF91-D818-D2EC-4A02-A622EB26DC81}"/>
              </a:ext>
            </a:extLst>
          </p:cNvPr>
          <p:cNvPicPr>
            <a:picLocks noChangeAspect="1"/>
          </p:cNvPicPr>
          <p:nvPr/>
        </p:nvPicPr>
        <p:blipFill>
          <a:blip r:embed="rId2"/>
          <a:stretch>
            <a:fillRect/>
          </a:stretch>
        </p:blipFill>
        <p:spPr>
          <a:xfrm>
            <a:off x="481421" y="1594175"/>
            <a:ext cx="8049406" cy="4176170"/>
          </a:xfrm>
          <a:prstGeom prst="rect">
            <a:avLst/>
          </a:prstGeom>
        </p:spPr>
      </p:pic>
    </p:spTree>
    <p:extLst>
      <p:ext uri="{BB962C8B-B14F-4D97-AF65-F5344CB8AC3E}">
        <p14:creationId xmlns:p14="http://schemas.microsoft.com/office/powerpoint/2010/main" val="28813014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9BAC54C-FCCA-E6BF-EE8C-99C598A00F53}"/>
              </a:ext>
            </a:extLst>
          </p:cNvPr>
          <p:cNvSpPr>
            <a:spLocks noGrp="1"/>
          </p:cNvSpPr>
          <p:nvPr>
            <p:ph type="title"/>
          </p:nvPr>
        </p:nvSpPr>
        <p:spPr>
          <a:xfrm>
            <a:off x="838200" y="259247"/>
            <a:ext cx="10515600" cy="1325563"/>
          </a:xfrm>
        </p:spPr>
        <p:txBody>
          <a:bodyPr/>
          <a:lstStyle/>
          <a:p>
            <a:r>
              <a:rPr lang="en-US" altLang="zh-TW" dirty="0"/>
              <a:t>Comparison with Unified Ledger</a:t>
            </a:r>
            <a:endParaRPr lang="zh-TW" altLang="en-US" dirty="0"/>
          </a:p>
        </p:txBody>
      </p:sp>
      <p:graphicFrame>
        <p:nvGraphicFramePr>
          <p:cNvPr id="4" name="內容版面配置區 3">
            <a:extLst>
              <a:ext uri="{FF2B5EF4-FFF2-40B4-BE49-F238E27FC236}">
                <a16:creationId xmlns:a16="http://schemas.microsoft.com/office/drawing/2014/main" id="{3E818E3B-FF90-386E-0E87-26D9ED372BD4}"/>
              </a:ext>
            </a:extLst>
          </p:cNvPr>
          <p:cNvGraphicFramePr>
            <a:graphicFrameLocks noGrp="1"/>
          </p:cNvGraphicFramePr>
          <p:nvPr>
            <p:ph idx="1"/>
            <p:extLst>
              <p:ext uri="{D42A27DB-BD31-4B8C-83A1-F6EECF244321}">
                <p14:modId xmlns:p14="http://schemas.microsoft.com/office/powerpoint/2010/main" val="184811592"/>
              </p:ext>
            </p:extLst>
          </p:nvPr>
        </p:nvGraphicFramePr>
        <p:xfrm>
          <a:off x="953703" y="1255395"/>
          <a:ext cx="10515597" cy="5130800"/>
        </p:xfrm>
        <a:graphic>
          <a:graphicData uri="http://schemas.openxmlformats.org/drawingml/2006/table">
            <a:tbl>
              <a:tblPr firstRow="1" bandRow="1">
                <a:tableStyleId>{5C22544A-7EE6-4342-B048-85BDC9FD1C3A}</a:tableStyleId>
              </a:tblPr>
              <a:tblGrid>
                <a:gridCol w="3505199">
                  <a:extLst>
                    <a:ext uri="{9D8B030D-6E8A-4147-A177-3AD203B41FA5}">
                      <a16:colId xmlns:a16="http://schemas.microsoft.com/office/drawing/2014/main" val="185588665"/>
                    </a:ext>
                  </a:extLst>
                </a:gridCol>
                <a:gridCol w="3505199">
                  <a:extLst>
                    <a:ext uri="{9D8B030D-6E8A-4147-A177-3AD203B41FA5}">
                      <a16:colId xmlns:a16="http://schemas.microsoft.com/office/drawing/2014/main" val="1227519383"/>
                    </a:ext>
                  </a:extLst>
                </a:gridCol>
                <a:gridCol w="3505199">
                  <a:extLst>
                    <a:ext uri="{9D8B030D-6E8A-4147-A177-3AD203B41FA5}">
                      <a16:colId xmlns:a16="http://schemas.microsoft.com/office/drawing/2014/main" val="2939615615"/>
                    </a:ext>
                  </a:extLst>
                </a:gridCol>
              </a:tblGrid>
              <a:tr h="370840">
                <a:tc>
                  <a:txBody>
                    <a:bodyPr/>
                    <a:lstStyle/>
                    <a:p>
                      <a:endParaRPr lang="zh-TW" altLang="en-US"/>
                    </a:p>
                  </a:txBody>
                  <a:tcPr/>
                </a:tc>
                <a:tc>
                  <a:txBody>
                    <a:bodyPr/>
                    <a:lstStyle/>
                    <a:p>
                      <a:r>
                        <a:rPr lang="en-US" altLang="zh-TW" dirty="0"/>
                        <a:t>Regulated Liability Network</a:t>
                      </a:r>
                      <a:endParaRPr lang="zh-TW" altLang="en-US" dirty="0"/>
                    </a:p>
                  </a:txBody>
                  <a:tcPr/>
                </a:tc>
                <a:tc>
                  <a:txBody>
                    <a:bodyPr/>
                    <a:lstStyle/>
                    <a:p>
                      <a:r>
                        <a:rPr lang="en-US" altLang="zh-TW" dirty="0"/>
                        <a:t>Unified Ledger</a:t>
                      </a:r>
                      <a:endParaRPr lang="zh-TW" altLang="en-US" dirty="0"/>
                    </a:p>
                  </a:txBody>
                  <a:tcPr/>
                </a:tc>
                <a:extLst>
                  <a:ext uri="{0D108BD9-81ED-4DB2-BD59-A6C34878D82A}">
                    <a16:rowId xmlns:a16="http://schemas.microsoft.com/office/drawing/2014/main" val="2781571733"/>
                  </a:ext>
                </a:extLst>
              </a:tr>
              <a:tr h="370840">
                <a:tc>
                  <a:txBody>
                    <a:bodyPr/>
                    <a:lstStyle/>
                    <a:p>
                      <a:r>
                        <a:rPr lang="en-US" altLang="zh-TW" sz="1200" dirty="0"/>
                        <a:t>Assets in the network</a:t>
                      </a:r>
                      <a:endParaRPr lang="zh-TW" altLang="en-US" sz="1200" dirty="0"/>
                    </a:p>
                  </a:txBody>
                  <a:tcPr/>
                </a:tc>
                <a:tc>
                  <a:txBody>
                    <a:bodyPr/>
                    <a:lstStyle/>
                    <a:p>
                      <a:r>
                        <a:rPr lang="en-US" altLang="zh-TW" sz="1200" dirty="0"/>
                        <a:t>Regulated liabilities </a:t>
                      </a:r>
                      <a:r>
                        <a:rPr lang="en-US" altLang="zh-TW" sz="1200" dirty="0" err="1"/>
                        <a:t>óf</a:t>
                      </a:r>
                      <a:r>
                        <a:rPr lang="en-US" altLang="zh-TW" sz="1200" dirty="0"/>
                        <a:t> central banks, commercial banks and regulated non-banks, multiple types of digital assets e.g. debt, equity or other regulated instrument</a:t>
                      </a:r>
                      <a:endParaRPr lang="zh-TW" altLang="en-US" sz="1200" dirty="0"/>
                    </a:p>
                  </a:txBody>
                  <a:tcPr/>
                </a:tc>
                <a:tc>
                  <a:txBody>
                    <a:bodyPr/>
                    <a:lstStyle/>
                    <a:p>
                      <a:r>
                        <a:rPr lang="en-US" altLang="zh-TW" sz="1200" dirty="0"/>
                        <a:t>Central bank digital currencies, private </a:t>
                      </a:r>
                      <a:r>
                        <a:rPr lang="en-US" altLang="zh-TW" sz="1200" dirty="0" err="1"/>
                        <a:t>tokenised</a:t>
                      </a:r>
                      <a:r>
                        <a:rPr lang="en-US" altLang="zh-TW" sz="1200" dirty="0"/>
                        <a:t> monies and other </a:t>
                      </a:r>
                      <a:r>
                        <a:rPr lang="en-US" altLang="zh-TW" sz="1200" dirty="0" err="1"/>
                        <a:t>tokenised</a:t>
                      </a:r>
                      <a:r>
                        <a:rPr lang="en-US" altLang="zh-TW" sz="1200" dirty="0"/>
                        <a:t> assets</a:t>
                      </a:r>
                      <a:endParaRPr lang="zh-TW" altLang="en-US" sz="1200" dirty="0"/>
                    </a:p>
                  </a:txBody>
                  <a:tcPr/>
                </a:tc>
                <a:extLst>
                  <a:ext uri="{0D108BD9-81ED-4DB2-BD59-A6C34878D82A}">
                    <a16:rowId xmlns:a16="http://schemas.microsoft.com/office/drawing/2014/main" val="736608251"/>
                  </a:ext>
                </a:extLst>
              </a:tr>
              <a:tr h="370840">
                <a:tc>
                  <a:txBody>
                    <a:bodyPr/>
                    <a:lstStyle/>
                    <a:p>
                      <a:r>
                        <a:rPr lang="en-US" altLang="zh-TW" sz="1200" dirty="0"/>
                        <a:t>Participants</a:t>
                      </a:r>
                      <a:endParaRPr lang="zh-TW" altLang="en-US" sz="1200" dirty="0"/>
                    </a:p>
                  </a:txBody>
                  <a:tcPr/>
                </a:tc>
                <a:tc>
                  <a:txBody>
                    <a:bodyPr/>
                    <a:lstStyle/>
                    <a:p>
                      <a:r>
                        <a:rPr lang="en-US" altLang="zh-TW" sz="1200" kern="1200" dirty="0">
                          <a:solidFill>
                            <a:schemeClr val="dk1"/>
                          </a:solidFill>
                          <a:latin typeface="+mn-lt"/>
                          <a:ea typeface="+mn-ea"/>
                          <a:cs typeface="+mn-cs"/>
                        </a:rPr>
                        <a:t>Central banks, regulated central banks, commercial banks, and regulated non-bank payment</a:t>
                      </a:r>
                    </a:p>
                    <a:p>
                      <a:r>
                        <a:rPr lang="en-US" altLang="zh-TW" sz="1200" kern="1200" dirty="0">
                          <a:solidFill>
                            <a:schemeClr val="dk1"/>
                          </a:solidFill>
                          <a:latin typeface="+mn-lt"/>
                          <a:ea typeface="+mn-ea"/>
                          <a:cs typeface="+mn-cs"/>
                        </a:rPr>
                        <a:t>institutions (potentially including licensed stablecoin Issuers, when encompassed within the regulatory perimeter).</a:t>
                      </a:r>
                    </a:p>
                  </a:txBody>
                  <a:tcPr/>
                </a:tc>
                <a:tc>
                  <a:txBody>
                    <a:bodyPr/>
                    <a:lstStyle/>
                    <a:p>
                      <a:r>
                        <a:rPr lang="en-US" altLang="zh-TW" sz="1200" dirty="0"/>
                        <a:t>Central banks and regulated private participants</a:t>
                      </a:r>
                      <a:endParaRPr lang="zh-TW" altLang="en-US" sz="1200" dirty="0"/>
                    </a:p>
                  </a:txBody>
                  <a:tcPr/>
                </a:tc>
                <a:extLst>
                  <a:ext uri="{0D108BD9-81ED-4DB2-BD59-A6C34878D82A}">
                    <a16:rowId xmlns:a16="http://schemas.microsoft.com/office/drawing/2014/main" val="4291795488"/>
                  </a:ext>
                </a:extLst>
              </a:tr>
              <a:tr h="370840">
                <a:tc>
                  <a:txBody>
                    <a:bodyPr/>
                    <a:lstStyle/>
                    <a:p>
                      <a:r>
                        <a:rPr lang="en-US" altLang="zh-TW" sz="1200" dirty="0"/>
                        <a:t>Technology used</a:t>
                      </a:r>
                      <a:endParaRPr lang="zh-TW" altLang="en-US" sz="1200" dirty="0"/>
                    </a:p>
                  </a:txBody>
                  <a:tcPr/>
                </a:tc>
                <a:tc>
                  <a:txBody>
                    <a:bodyPr/>
                    <a:lstStyle/>
                    <a:p>
                      <a:r>
                        <a:rPr lang="en-US" altLang="zh-TW" sz="1200" b="0" i="1" u="none" strike="noStrike" kern="1200" baseline="0" dirty="0">
                          <a:solidFill>
                            <a:schemeClr val="dk1"/>
                          </a:solidFill>
                          <a:latin typeface="+mn-lt"/>
                          <a:ea typeface="+mn-ea"/>
                          <a:cs typeface="+mn-cs"/>
                        </a:rPr>
                        <a:t>If blockchain has the potential to upgrade financial services, then it should be applied to regulated financial services.</a:t>
                      </a:r>
                      <a:endParaRPr lang="zh-TW" altLang="en-US" sz="1200" i="1" dirty="0"/>
                    </a:p>
                  </a:txBody>
                  <a:tcPr/>
                </a:tc>
                <a:tc>
                  <a:txBody>
                    <a:bodyPr/>
                    <a:lstStyle/>
                    <a:p>
                      <a:r>
                        <a:rPr lang="en-US" altLang="zh-TW" sz="1200" i="1" dirty="0"/>
                        <a:t>Depending on the needs of each jurisdiction, multiple ledgers, each with a specific use case, could coexist. APIs could connect these ledgers to each other and existing systems (Box B). Over time, they could incorporate new functions or merge as overlaps in scope expand. </a:t>
                      </a:r>
                      <a:endParaRPr lang="zh-TW" altLang="en-US" sz="1200" i="1" dirty="0"/>
                    </a:p>
                  </a:txBody>
                  <a:tcPr/>
                </a:tc>
                <a:extLst>
                  <a:ext uri="{0D108BD9-81ED-4DB2-BD59-A6C34878D82A}">
                    <a16:rowId xmlns:a16="http://schemas.microsoft.com/office/drawing/2014/main" val="30302985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dirty="0"/>
                        <a:t>One Ledger?</a:t>
                      </a:r>
                      <a:endParaRPr lang="zh-TW" altLang="en-US" sz="1200" dirty="0"/>
                    </a:p>
                    <a:p>
                      <a:endParaRPr lang="zh-TW" altLang="en-US" sz="1200" dirty="0"/>
                    </a:p>
                  </a:txBody>
                  <a:tcPr/>
                </a:tc>
                <a:tc>
                  <a:txBody>
                    <a:bodyPr/>
                    <a:lstStyle/>
                    <a:p>
                      <a:pPr marL="0" algn="l" defTabSz="914400" rtl="0" eaLnBrk="1" latinLnBrk="0" hangingPunct="1"/>
                      <a:r>
                        <a:rPr lang="en-US" altLang="zh-TW" sz="1200" i="1" kern="1200" dirty="0">
                          <a:solidFill>
                            <a:schemeClr val="dk1"/>
                          </a:solidFill>
                          <a:latin typeface="+mn-lt"/>
                          <a:ea typeface="+mn-ea"/>
                          <a:cs typeface="+mn-cs"/>
                        </a:rPr>
                        <a:t>The purpose of RLN would be to create a new shared ledger substrate for the sovereign currency system that is “always on”, “programmable,” and “multi-asset.”</a:t>
                      </a:r>
                    </a:p>
                    <a:p>
                      <a:pPr marL="0" algn="l" defTabSz="914400" rtl="0" eaLnBrk="1" latinLnBrk="0" hangingPunct="1"/>
                      <a:r>
                        <a:rPr lang="en-US" altLang="zh-TW" sz="1200" i="0" kern="1200" dirty="0">
                          <a:solidFill>
                            <a:schemeClr val="dk1"/>
                          </a:solidFill>
                          <a:latin typeface="+mn-lt"/>
                          <a:ea typeface="+mn-ea"/>
                          <a:cs typeface="+mn-cs"/>
                        </a:rPr>
                        <a:t>However, RLN community leaves the architecture choice open about one DLT vs interconnected network of DLTs in the “RLN next step” discussion</a:t>
                      </a:r>
                      <a:endParaRPr lang="zh-TW" altLang="en-US" sz="1200" i="0" kern="1200" dirty="0">
                        <a:solidFill>
                          <a:schemeClr val="dk1"/>
                        </a:solidFill>
                        <a:latin typeface="+mn-lt"/>
                        <a:ea typeface="+mn-ea"/>
                        <a:cs typeface="+mn-cs"/>
                      </a:endParaRPr>
                    </a:p>
                  </a:txBody>
                  <a:tcPr/>
                </a:tc>
                <a:tc>
                  <a:txBody>
                    <a:bodyPr/>
                    <a:lstStyle/>
                    <a:p>
                      <a:r>
                        <a:rPr lang="en-US" altLang="zh-TW" sz="1200" i="1" dirty="0"/>
                        <a:t>Multiple ledgers – each with a specific use case – might coexist, interlinked by application programming interfaces to ensure interoperability as well as promote financial inclusion and a level playing field.</a:t>
                      </a:r>
                      <a:r>
                        <a:rPr lang="en-US" altLang="zh-TW" sz="1200" i="1" baseline="30000" dirty="0"/>
                        <a:t>1</a:t>
                      </a:r>
                      <a:endParaRPr lang="zh-TW" altLang="en-US" sz="1200" i="1" baseline="30000" dirty="0"/>
                    </a:p>
                  </a:txBody>
                  <a:tcPr/>
                </a:tc>
                <a:extLst>
                  <a:ext uri="{0D108BD9-81ED-4DB2-BD59-A6C34878D82A}">
                    <a16:rowId xmlns:a16="http://schemas.microsoft.com/office/drawing/2014/main" val="989780608"/>
                  </a:ext>
                </a:extLst>
              </a:tr>
              <a:tr h="370840">
                <a:tc>
                  <a:txBody>
                    <a:bodyPr/>
                    <a:lstStyle/>
                    <a:p>
                      <a:r>
                        <a:rPr lang="en-US" altLang="zh-TW" sz="1200" dirty="0"/>
                        <a:t>Use Cases</a:t>
                      </a:r>
                      <a:endParaRPr lang="zh-TW" altLang="en-US" sz="1200" dirty="0"/>
                    </a:p>
                  </a:txBody>
                  <a:tcPr/>
                </a:tc>
                <a:tc>
                  <a:txBody>
                    <a:bodyPr/>
                    <a:lstStyle/>
                    <a:p>
                      <a:endParaRPr lang="zh-TW" altLang="en-US" sz="1200" dirty="0"/>
                    </a:p>
                  </a:txBody>
                  <a:tcPr/>
                </a:tc>
                <a:tc>
                  <a:txBody>
                    <a:bodyPr/>
                    <a:lstStyle/>
                    <a:p>
                      <a:endParaRPr lang="zh-TW" altLang="en-US" sz="1200" dirty="0"/>
                    </a:p>
                  </a:txBody>
                  <a:tcPr/>
                </a:tc>
                <a:extLst>
                  <a:ext uri="{0D108BD9-81ED-4DB2-BD59-A6C34878D82A}">
                    <a16:rowId xmlns:a16="http://schemas.microsoft.com/office/drawing/2014/main" val="2616650169"/>
                  </a:ext>
                </a:extLst>
              </a:tr>
            </a:tbl>
          </a:graphicData>
        </a:graphic>
      </p:graphicFrame>
    </p:spTree>
    <p:extLst>
      <p:ext uri="{BB962C8B-B14F-4D97-AF65-F5344CB8AC3E}">
        <p14:creationId xmlns:p14="http://schemas.microsoft.com/office/powerpoint/2010/main" val="28531651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0C28043-7929-D1B4-46B0-5650E503CF00}"/>
              </a:ext>
            </a:extLst>
          </p:cNvPr>
          <p:cNvSpPr>
            <a:spLocks noGrp="1"/>
          </p:cNvSpPr>
          <p:nvPr>
            <p:ph type="title"/>
          </p:nvPr>
        </p:nvSpPr>
        <p:spPr/>
        <p:txBody>
          <a:bodyPr/>
          <a:lstStyle/>
          <a:p>
            <a:r>
              <a:rPr lang="en-US" altLang="zh-TW" dirty="0"/>
              <a:t>Why CBDC is essential in RLN</a:t>
            </a:r>
            <a:endParaRPr lang="zh-TW" altLang="en-US" dirty="0"/>
          </a:p>
        </p:txBody>
      </p:sp>
      <p:sp>
        <p:nvSpPr>
          <p:cNvPr id="3" name="內容版面配置區 2">
            <a:extLst>
              <a:ext uri="{FF2B5EF4-FFF2-40B4-BE49-F238E27FC236}">
                <a16:creationId xmlns:a16="http://schemas.microsoft.com/office/drawing/2014/main" id="{4F749BCD-45AE-279F-A611-FE1BF1480B93}"/>
              </a:ext>
            </a:extLst>
          </p:cNvPr>
          <p:cNvSpPr>
            <a:spLocks noGrp="1"/>
          </p:cNvSpPr>
          <p:nvPr>
            <p:ph idx="1"/>
          </p:nvPr>
        </p:nvSpPr>
        <p:spPr/>
        <p:txBody>
          <a:bodyPr/>
          <a:lstStyle/>
          <a:p>
            <a:r>
              <a:rPr lang="en-US" altLang="zh-TW" dirty="0"/>
              <a:t>Finality of payment</a:t>
            </a:r>
          </a:p>
          <a:p>
            <a:pPr lvl="1"/>
            <a:r>
              <a:rPr lang="en-US" altLang="zh-TW" dirty="0"/>
              <a:t>Reduce Credit risk and settlement risk</a:t>
            </a:r>
          </a:p>
          <a:p>
            <a:r>
              <a:rPr lang="en-US" altLang="zh-TW" dirty="0"/>
              <a:t>Singleness of money</a:t>
            </a:r>
          </a:p>
          <a:p>
            <a:pPr lvl="1"/>
            <a:r>
              <a:rPr lang="en-US" altLang="zh-TW" dirty="0"/>
              <a:t>Trade should be denominated in the domestic currency</a:t>
            </a:r>
          </a:p>
          <a:p>
            <a:r>
              <a:rPr lang="en-US" altLang="zh-TW" dirty="0"/>
              <a:t>Currency Reserve</a:t>
            </a:r>
          </a:p>
          <a:p>
            <a:pPr lvl="1"/>
            <a:r>
              <a:rPr lang="en-US" altLang="zh-TW" b="0" i="1" dirty="0">
                <a:solidFill>
                  <a:srgbClr val="372F32"/>
                </a:solidFill>
                <a:effectLst/>
                <a:latin typeface="Open Sans" panose="020F0502020204030204" pitchFamily="34" charset="0"/>
              </a:rPr>
              <a:t>As a </a:t>
            </a:r>
            <a:r>
              <a:rPr lang="en-US" altLang="zh-TW" b="0" i="1" dirty="0" err="1">
                <a:solidFill>
                  <a:srgbClr val="372F32"/>
                </a:solidFill>
                <a:effectLst/>
                <a:latin typeface="Open Sans" panose="020F0502020204030204" pitchFamily="34" charset="0"/>
              </a:rPr>
              <a:t>tokenised</a:t>
            </a:r>
            <a:r>
              <a:rPr lang="en-US" altLang="zh-TW" b="0" i="1" dirty="0">
                <a:solidFill>
                  <a:srgbClr val="372F32"/>
                </a:solidFill>
                <a:effectLst/>
                <a:latin typeface="Open Sans" panose="020F0502020204030204" pitchFamily="34" charset="0"/>
              </a:rPr>
              <a:t> means of settlement, wholesale CBDCs would serve a similar role as reserves in the current system, but with the added functionalities enabled by tokenization. </a:t>
            </a:r>
            <a:r>
              <a:rPr lang="en-US" altLang="zh-TW" b="0" i="1" baseline="30000" dirty="0">
                <a:solidFill>
                  <a:srgbClr val="372F32"/>
                </a:solidFill>
                <a:effectLst/>
                <a:latin typeface="Open Sans" panose="020F0502020204030204" pitchFamily="34" charset="0"/>
              </a:rPr>
              <a:t>2</a:t>
            </a:r>
            <a:endParaRPr lang="zh-TW" altLang="en-US" i="1" baseline="30000" dirty="0"/>
          </a:p>
        </p:txBody>
      </p:sp>
    </p:spTree>
    <p:extLst>
      <p:ext uri="{BB962C8B-B14F-4D97-AF65-F5344CB8AC3E}">
        <p14:creationId xmlns:p14="http://schemas.microsoft.com/office/powerpoint/2010/main" val="20883393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20DA6B9-D8A6-39DB-1F36-8941B5213DA5}"/>
              </a:ext>
            </a:extLst>
          </p:cNvPr>
          <p:cNvSpPr>
            <a:spLocks noGrp="1"/>
          </p:cNvSpPr>
          <p:nvPr>
            <p:ph type="title"/>
          </p:nvPr>
        </p:nvSpPr>
        <p:spPr/>
        <p:txBody>
          <a:bodyPr/>
          <a:lstStyle/>
          <a:p>
            <a:r>
              <a:rPr lang="en-US" altLang="zh-TW" dirty="0" err="1"/>
              <a:t>wCBDC</a:t>
            </a:r>
            <a:r>
              <a:rPr lang="en-US" altLang="zh-TW" dirty="0"/>
              <a:t> design consideration</a:t>
            </a:r>
            <a:endParaRPr lang="zh-TW" altLang="en-US" dirty="0"/>
          </a:p>
        </p:txBody>
      </p:sp>
      <p:sp>
        <p:nvSpPr>
          <p:cNvPr id="3" name="內容版面配置區 2">
            <a:extLst>
              <a:ext uri="{FF2B5EF4-FFF2-40B4-BE49-F238E27FC236}">
                <a16:creationId xmlns:a16="http://schemas.microsoft.com/office/drawing/2014/main" id="{E402C51E-AD1A-2718-64B9-8269CDEC4915}"/>
              </a:ext>
            </a:extLst>
          </p:cNvPr>
          <p:cNvSpPr>
            <a:spLocks noGrp="1"/>
          </p:cNvSpPr>
          <p:nvPr>
            <p:ph idx="1"/>
          </p:nvPr>
        </p:nvSpPr>
        <p:spPr/>
        <p:txBody>
          <a:bodyPr/>
          <a:lstStyle/>
          <a:p>
            <a:r>
              <a:rPr lang="en-US" altLang="zh-TW" dirty="0"/>
              <a:t>Find from NYC paper, </a:t>
            </a:r>
          </a:p>
          <a:p>
            <a:r>
              <a:rPr lang="en-US" altLang="zh-TW" dirty="0"/>
              <a:t>EY paper</a:t>
            </a:r>
          </a:p>
          <a:p>
            <a:endParaRPr lang="zh-TW" altLang="en-US" dirty="0"/>
          </a:p>
        </p:txBody>
      </p:sp>
    </p:spTree>
    <p:extLst>
      <p:ext uri="{BB962C8B-B14F-4D97-AF65-F5344CB8AC3E}">
        <p14:creationId xmlns:p14="http://schemas.microsoft.com/office/powerpoint/2010/main" val="5043367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0DC61F4-CC25-BC9E-C865-7ABA3A0D82FE}"/>
              </a:ext>
            </a:extLst>
          </p:cNvPr>
          <p:cNvSpPr>
            <a:spLocks noGrp="1"/>
          </p:cNvSpPr>
          <p:nvPr>
            <p:ph type="title"/>
          </p:nvPr>
        </p:nvSpPr>
        <p:spPr/>
        <p:txBody>
          <a:bodyPr/>
          <a:lstStyle/>
          <a:p>
            <a:r>
              <a:rPr lang="en-US" altLang="zh-TW" dirty="0"/>
              <a:t>Architecture design of RLN</a:t>
            </a:r>
            <a:endParaRPr lang="zh-TW" altLang="en-US" dirty="0"/>
          </a:p>
        </p:txBody>
      </p:sp>
      <p:pic>
        <p:nvPicPr>
          <p:cNvPr id="5" name="內容版面配置區 4">
            <a:extLst>
              <a:ext uri="{FF2B5EF4-FFF2-40B4-BE49-F238E27FC236}">
                <a16:creationId xmlns:a16="http://schemas.microsoft.com/office/drawing/2014/main" id="{94388916-A0FF-8119-47EB-2050A0AAA5EF}"/>
              </a:ext>
            </a:extLst>
          </p:cNvPr>
          <p:cNvPicPr>
            <a:picLocks noGrp="1" noChangeAspect="1"/>
          </p:cNvPicPr>
          <p:nvPr>
            <p:ph idx="1"/>
          </p:nvPr>
        </p:nvPicPr>
        <p:blipFill>
          <a:blip r:embed="rId2"/>
          <a:stretch>
            <a:fillRect/>
          </a:stretch>
        </p:blipFill>
        <p:spPr>
          <a:xfrm>
            <a:off x="3536385" y="1257300"/>
            <a:ext cx="7817415" cy="3997697"/>
          </a:xfrm>
        </p:spPr>
      </p:pic>
      <p:sp>
        <p:nvSpPr>
          <p:cNvPr id="6" name="文字方塊 5">
            <a:extLst>
              <a:ext uri="{FF2B5EF4-FFF2-40B4-BE49-F238E27FC236}">
                <a16:creationId xmlns:a16="http://schemas.microsoft.com/office/drawing/2014/main" id="{7CA4B898-8373-765A-56FE-C0A5817FEF22}"/>
              </a:ext>
            </a:extLst>
          </p:cNvPr>
          <p:cNvSpPr txBox="1"/>
          <p:nvPr/>
        </p:nvSpPr>
        <p:spPr>
          <a:xfrm>
            <a:off x="420896" y="5698692"/>
            <a:ext cx="16607047" cy="369332"/>
          </a:xfrm>
          <a:prstGeom prst="rect">
            <a:avLst/>
          </a:prstGeom>
          <a:noFill/>
        </p:spPr>
        <p:txBody>
          <a:bodyPr wrap="none" rtlCol="0">
            <a:spAutoFit/>
          </a:bodyPr>
          <a:lstStyle/>
          <a:p>
            <a:r>
              <a:rPr lang="en-US" altLang="zh-TW" dirty="0"/>
              <a:t>https://aprendervalor.bcb.gov.br/conteudo/eventos/Documents/moedas_digitais/tokenizacao/WorkTOK-Multi_B_APRESENTACAO_Proposal_RLN_architecture_to_support.pdf</a:t>
            </a:r>
            <a:endParaRPr lang="zh-TW" altLang="en-US" dirty="0"/>
          </a:p>
        </p:txBody>
      </p:sp>
    </p:spTree>
    <p:extLst>
      <p:ext uri="{BB962C8B-B14F-4D97-AF65-F5344CB8AC3E}">
        <p14:creationId xmlns:p14="http://schemas.microsoft.com/office/powerpoint/2010/main" val="35328388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206A4CB-F5D0-027C-07CE-27C6273AD23C}"/>
              </a:ext>
            </a:extLst>
          </p:cNvPr>
          <p:cNvSpPr>
            <a:spLocks noGrp="1"/>
          </p:cNvSpPr>
          <p:nvPr>
            <p:ph type="title"/>
          </p:nvPr>
        </p:nvSpPr>
        <p:spPr/>
        <p:txBody>
          <a:bodyPr/>
          <a:lstStyle/>
          <a:p>
            <a:r>
              <a:rPr lang="en-US" altLang="zh-TW" dirty="0"/>
              <a:t>Building block of RLN</a:t>
            </a:r>
            <a:endParaRPr lang="zh-TW" altLang="en-US" dirty="0"/>
          </a:p>
        </p:txBody>
      </p:sp>
      <p:pic>
        <p:nvPicPr>
          <p:cNvPr id="7" name="圖片 6">
            <a:extLst>
              <a:ext uri="{FF2B5EF4-FFF2-40B4-BE49-F238E27FC236}">
                <a16:creationId xmlns:a16="http://schemas.microsoft.com/office/drawing/2014/main" id="{BE7C3008-3154-4811-099B-0715B4E3CEA7}"/>
              </a:ext>
            </a:extLst>
          </p:cNvPr>
          <p:cNvPicPr>
            <a:picLocks noChangeAspect="1"/>
          </p:cNvPicPr>
          <p:nvPr/>
        </p:nvPicPr>
        <p:blipFill>
          <a:blip r:embed="rId2"/>
          <a:stretch>
            <a:fillRect/>
          </a:stretch>
        </p:blipFill>
        <p:spPr>
          <a:xfrm>
            <a:off x="1341966" y="1306162"/>
            <a:ext cx="8065109" cy="4038725"/>
          </a:xfrm>
          <a:prstGeom prst="rect">
            <a:avLst/>
          </a:prstGeom>
        </p:spPr>
      </p:pic>
      <p:sp>
        <p:nvSpPr>
          <p:cNvPr id="8" name="矩形 7">
            <a:extLst>
              <a:ext uri="{FF2B5EF4-FFF2-40B4-BE49-F238E27FC236}">
                <a16:creationId xmlns:a16="http://schemas.microsoft.com/office/drawing/2014/main" id="{DED55EEA-AFF1-6314-EC5F-301643BCAD09}"/>
              </a:ext>
            </a:extLst>
          </p:cNvPr>
          <p:cNvSpPr/>
          <p:nvPr/>
        </p:nvSpPr>
        <p:spPr>
          <a:xfrm>
            <a:off x="1739901" y="1306162"/>
            <a:ext cx="6900333" cy="194080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6321535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206A4CB-F5D0-027C-07CE-27C6273AD23C}"/>
              </a:ext>
            </a:extLst>
          </p:cNvPr>
          <p:cNvSpPr>
            <a:spLocks noGrp="1"/>
          </p:cNvSpPr>
          <p:nvPr>
            <p:ph type="title"/>
          </p:nvPr>
        </p:nvSpPr>
        <p:spPr/>
        <p:txBody>
          <a:bodyPr/>
          <a:lstStyle/>
          <a:p>
            <a:r>
              <a:rPr lang="en-US" altLang="zh-TW" dirty="0"/>
              <a:t>Building block of RLN</a:t>
            </a:r>
            <a:endParaRPr lang="zh-TW" altLang="en-US" dirty="0"/>
          </a:p>
        </p:txBody>
      </p:sp>
      <p:pic>
        <p:nvPicPr>
          <p:cNvPr id="7" name="圖片 6">
            <a:extLst>
              <a:ext uri="{FF2B5EF4-FFF2-40B4-BE49-F238E27FC236}">
                <a16:creationId xmlns:a16="http://schemas.microsoft.com/office/drawing/2014/main" id="{BE7C3008-3154-4811-099B-0715B4E3CEA7}"/>
              </a:ext>
            </a:extLst>
          </p:cNvPr>
          <p:cNvPicPr>
            <a:picLocks noChangeAspect="1"/>
          </p:cNvPicPr>
          <p:nvPr/>
        </p:nvPicPr>
        <p:blipFill>
          <a:blip r:embed="rId2"/>
          <a:stretch>
            <a:fillRect/>
          </a:stretch>
        </p:blipFill>
        <p:spPr>
          <a:xfrm>
            <a:off x="1341966" y="1306162"/>
            <a:ext cx="8065109" cy="4038725"/>
          </a:xfrm>
          <a:prstGeom prst="rect">
            <a:avLst/>
          </a:prstGeom>
        </p:spPr>
      </p:pic>
    </p:spTree>
    <p:extLst>
      <p:ext uri="{BB962C8B-B14F-4D97-AF65-F5344CB8AC3E}">
        <p14:creationId xmlns:p14="http://schemas.microsoft.com/office/powerpoint/2010/main" val="19939984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2E79061-0518-A454-3DF3-DB18668071B9}"/>
              </a:ext>
            </a:extLst>
          </p:cNvPr>
          <p:cNvSpPr>
            <a:spLocks noGrp="1"/>
          </p:cNvSpPr>
          <p:nvPr>
            <p:ph type="title"/>
          </p:nvPr>
        </p:nvSpPr>
        <p:spPr/>
        <p:txBody>
          <a:bodyPr/>
          <a:lstStyle/>
          <a:p>
            <a:r>
              <a:rPr lang="en-US" altLang="zh-TW" dirty="0"/>
              <a:t>Clear Choice of DLT technology</a:t>
            </a:r>
            <a:endParaRPr lang="zh-TW" altLang="en-US" dirty="0"/>
          </a:p>
        </p:txBody>
      </p:sp>
      <p:sp>
        <p:nvSpPr>
          <p:cNvPr id="3" name="內容版面配置區 2">
            <a:extLst>
              <a:ext uri="{FF2B5EF4-FFF2-40B4-BE49-F238E27FC236}">
                <a16:creationId xmlns:a16="http://schemas.microsoft.com/office/drawing/2014/main" id="{86A79105-B643-71A3-6CFD-A0FD6AE23AF2}"/>
              </a:ext>
            </a:extLst>
          </p:cNvPr>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10195403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3CF318B4-9A79-FF4E-995E-071D23D96241}"/>
              </a:ext>
            </a:extLst>
          </p:cNvPr>
          <p:cNvSpPr txBox="1"/>
          <p:nvPr/>
        </p:nvSpPr>
        <p:spPr>
          <a:xfrm>
            <a:off x="631326" y="274703"/>
            <a:ext cx="5538245" cy="646331"/>
          </a:xfrm>
          <a:prstGeom prst="rect">
            <a:avLst/>
          </a:prstGeom>
          <a:noFill/>
        </p:spPr>
        <p:txBody>
          <a:bodyPr wrap="square" rtlCol="0">
            <a:spAutoFit/>
          </a:bodyPr>
          <a:lstStyle/>
          <a:p>
            <a:pPr marL="0" marR="0" lvl="0" indent="0" defTabSz="914400" rtl="0" eaLnBrk="1" fontAlgn="auto" latinLnBrk="0" hangingPunct="1">
              <a:spcBef>
                <a:spcPts val="0"/>
              </a:spcBef>
              <a:spcAft>
                <a:spcPts val="0"/>
              </a:spcAft>
              <a:buClrTx/>
              <a:buSzTx/>
              <a:buFontTx/>
              <a:buNone/>
              <a:tabLst/>
              <a:defRPr/>
            </a:pPr>
            <a:r>
              <a:rPr kumimoji="0" lang="en-US" altLang="zh-TW" sz="3600" b="1" u="none" strike="noStrike" kern="1200" cap="none" spc="0" normalizeH="0" baseline="0" noProof="0">
                <a:ln>
                  <a:noFill/>
                </a:ln>
                <a:solidFill>
                  <a:srgbClr val="1F438A"/>
                </a:solidFill>
                <a:effectLst/>
                <a:uLnTx/>
                <a:uFillTx/>
                <a:latin typeface="Avenir Next LT Pro" panose="020B0504020202020204" pitchFamily="34" charset="77"/>
                <a:ea typeface="Helvetica Neue" panose="02000503000000020004" pitchFamily="2" charset="0"/>
                <a:cs typeface="Helvetica Neue" panose="02000503000000020004" pitchFamily="2" charset="0"/>
              </a:rPr>
              <a:t>XDC Key Fact Sheet</a:t>
            </a:r>
            <a:endParaRPr kumimoji="0" lang="en-US" sz="3600" b="1" u="none" strike="noStrike" kern="1200" cap="none" spc="0" normalizeH="0" baseline="0" noProof="0">
              <a:ln>
                <a:noFill/>
              </a:ln>
              <a:solidFill>
                <a:srgbClr val="1F438A"/>
              </a:solidFill>
              <a:effectLst/>
              <a:uLnTx/>
              <a:uFillTx/>
              <a:latin typeface="Avenir Next LT Pro" panose="020B0504020202020204" pitchFamily="34" charset="77"/>
              <a:ea typeface="Helvetica Neue" panose="02000503000000020004" pitchFamily="2" charset="0"/>
              <a:cs typeface="Helvetica Neue" panose="02000503000000020004" pitchFamily="2" charset="0"/>
            </a:endParaRPr>
          </a:p>
        </p:txBody>
      </p:sp>
      <p:sp>
        <p:nvSpPr>
          <p:cNvPr id="38" name="Right Triangle 37">
            <a:extLst>
              <a:ext uri="{FF2B5EF4-FFF2-40B4-BE49-F238E27FC236}">
                <a16:creationId xmlns:a16="http://schemas.microsoft.com/office/drawing/2014/main" id="{152C14FC-8130-F748-BBCA-3F564389999D}"/>
              </a:ext>
            </a:extLst>
          </p:cNvPr>
          <p:cNvSpPr/>
          <p:nvPr/>
        </p:nvSpPr>
        <p:spPr>
          <a:xfrm rot="16200000">
            <a:off x="227536" y="411172"/>
            <a:ext cx="360304" cy="360304"/>
          </a:xfrm>
          <a:prstGeom prst="rtTriangle">
            <a:avLst/>
          </a:prstGeom>
          <a:solidFill>
            <a:srgbClr val="4AD6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7CE209C-ACF8-1D44-9552-09A00AA18FF2}"/>
              </a:ext>
            </a:extLst>
          </p:cNvPr>
          <p:cNvSpPr/>
          <p:nvPr/>
        </p:nvSpPr>
        <p:spPr>
          <a:xfrm>
            <a:off x="0" y="6494106"/>
            <a:ext cx="11737975" cy="363894"/>
          </a:xfrm>
          <a:prstGeom prst="rect">
            <a:avLst/>
          </a:prstGeom>
          <a:solidFill>
            <a:srgbClr val="1F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6C7D5408-66DA-1D4B-82D7-73F52E5A7A1C}"/>
              </a:ext>
            </a:extLst>
          </p:cNvPr>
          <p:cNvSpPr txBox="1"/>
          <p:nvPr/>
        </p:nvSpPr>
        <p:spPr>
          <a:xfrm>
            <a:off x="10022269" y="6551479"/>
            <a:ext cx="1452181" cy="2616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TW" sz="1100" u="none" strike="noStrike" kern="1200" cap="none" spc="0" normalizeH="0" baseline="0" noProof="0">
                <a:ln>
                  <a:noFill/>
                </a:ln>
                <a:solidFill>
                  <a:schemeClr val="bg1"/>
                </a:solidFill>
                <a:effectLst/>
                <a:uLnTx/>
                <a:uFillTx/>
                <a:latin typeface="Avenir Next LT Pro" panose="020B0504020202020204" pitchFamily="34" charset="77"/>
                <a:ea typeface="Helvetica Neue" panose="02000503000000020004" pitchFamily="2" charset="0"/>
                <a:cs typeface="Helvetica Neue" panose="02000503000000020004" pitchFamily="2" charset="0"/>
              </a:rPr>
              <a:t>About</a:t>
            </a:r>
            <a:r>
              <a:rPr kumimoji="0" lang="zh-TW" altLang="en-US" sz="1100" u="none" strike="noStrike" kern="1200" cap="none" spc="0" normalizeH="0" baseline="0" noProof="0">
                <a:ln>
                  <a:noFill/>
                </a:ln>
                <a:solidFill>
                  <a:schemeClr val="bg1"/>
                </a:solidFill>
                <a:effectLst/>
                <a:uLnTx/>
                <a:uFillTx/>
                <a:latin typeface="Avenir Next LT Pro" panose="020B0504020202020204" pitchFamily="34" charset="77"/>
                <a:ea typeface="新細明體" panose="02020500000000000000" pitchFamily="18" charset="-120"/>
                <a:cs typeface="Helvetica Neue" panose="02000503000000020004" pitchFamily="2" charset="0"/>
              </a:rPr>
              <a:t> </a:t>
            </a:r>
            <a:r>
              <a:rPr kumimoji="0" lang="en-US" altLang="zh-TW" sz="1100" u="none" strike="noStrike" kern="1200" cap="none" spc="0" normalizeH="0" baseline="0" noProof="0">
                <a:ln>
                  <a:noFill/>
                </a:ln>
                <a:solidFill>
                  <a:schemeClr val="bg1"/>
                </a:solidFill>
                <a:effectLst/>
                <a:uLnTx/>
                <a:uFillTx/>
                <a:latin typeface="Avenir Next LT Pro" panose="020B0504020202020204" pitchFamily="34" charset="77"/>
                <a:ea typeface="Helvetica Neue" panose="02000503000000020004" pitchFamily="2" charset="0"/>
                <a:cs typeface="Helvetica Neue" panose="02000503000000020004" pitchFamily="2" charset="0"/>
              </a:rPr>
              <a:t>FORMS</a:t>
            </a:r>
            <a:endParaRPr kumimoji="0" lang="en-US" sz="1100" u="none" strike="noStrike" kern="1200" cap="none" spc="0" normalizeH="0" baseline="0" noProof="0">
              <a:ln>
                <a:noFill/>
              </a:ln>
              <a:solidFill>
                <a:schemeClr val="bg1"/>
              </a:solidFill>
              <a:effectLst/>
              <a:uLnTx/>
              <a:uFillTx/>
              <a:latin typeface="Avenir Next LT Pro" panose="020B0504020202020204" pitchFamily="34" charset="77"/>
              <a:ea typeface="Helvetica Neue" panose="02000503000000020004" pitchFamily="2" charset="0"/>
              <a:cs typeface="Helvetica Neue" panose="02000503000000020004" pitchFamily="2" charset="0"/>
            </a:endParaRPr>
          </a:p>
        </p:txBody>
      </p:sp>
      <p:sp>
        <p:nvSpPr>
          <p:cNvPr id="32" name="Rectangle 31">
            <a:extLst>
              <a:ext uri="{FF2B5EF4-FFF2-40B4-BE49-F238E27FC236}">
                <a16:creationId xmlns:a16="http://schemas.microsoft.com/office/drawing/2014/main" id="{13E4A83A-97F8-9C46-B768-639F39060E90}"/>
              </a:ext>
            </a:extLst>
          </p:cNvPr>
          <p:cNvSpPr/>
          <p:nvPr/>
        </p:nvSpPr>
        <p:spPr>
          <a:xfrm>
            <a:off x="11737975" y="6494106"/>
            <a:ext cx="457133" cy="363894"/>
          </a:xfrm>
          <a:prstGeom prst="rect">
            <a:avLst/>
          </a:prstGeom>
          <a:solidFill>
            <a:srgbClr val="1F43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Connector 38">
            <a:extLst>
              <a:ext uri="{FF2B5EF4-FFF2-40B4-BE49-F238E27FC236}">
                <a16:creationId xmlns:a16="http://schemas.microsoft.com/office/drawing/2014/main" id="{0BA96815-042A-8745-9588-E9CA1F2BCCFB}"/>
              </a:ext>
            </a:extLst>
          </p:cNvPr>
          <p:cNvCxnSpPr/>
          <p:nvPr/>
        </p:nvCxnSpPr>
        <p:spPr>
          <a:xfrm>
            <a:off x="11329837" y="6576539"/>
            <a:ext cx="0" cy="221226"/>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8E15C914-9351-9141-A460-2C9E09C003F3}"/>
              </a:ext>
            </a:extLst>
          </p:cNvPr>
          <p:cNvSpPr/>
          <p:nvPr/>
        </p:nvSpPr>
        <p:spPr>
          <a:xfrm>
            <a:off x="0" y="0"/>
            <a:ext cx="12192000" cy="45719"/>
          </a:xfrm>
          <a:prstGeom prst="rect">
            <a:avLst/>
          </a:prstGeom>
          <a:solidFill>
            <a:srgbClr val="1F43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350E5519-E3B9-7D4D-946B-E778D49D8BF5}"/>
              </a:ext>
            </a:extLst>
          </p:cNvPr>
          <p:cNvSpPr>
            <a:spLocks noGrp="1"/>
          </p:cNvSpPr>
          <p:nvPr>
            <p:ph type="sldNum" sz="quarter" idx="12"/>
          </p:nvPr>
        </p:nvSpPr>
        <p:spPr/>
        <p:txBody>
          <a:bodyPr/>
          <a:lstStyle/>
          <a:p>
            <a:fld id="{90F5FF29-4ACE-AC4F-9E8A-57C4F53DD435}" type="slidenum">
              <a:rPr lang="en-US" smtClean="0"/>
              <a:pPr/>
              <a:t>18</a:t>
            </a:fld>
            <a:endParaRPr lang="en-US"/>
          </a:p>
        </p:txBody>
      </p:sp>
      <p:sp>
        <p:nvSpPr>
          <p:cNvPr id="6" name="TextBox 5">
            <a:extLst>
              <a:ext uri="{FF2B5EF4-FFF2-40B4-BE49-F238E27FC236}">
                <a16:creationId xmlns:a16="http://schemas.microsoft.com/office/drawing/2014/main" id="{E4F2D543-FF37-5040-A6D3-443F3519F1FC}"/>
              </a:ext>
            </a:extLst>
          </p:cNvPr>
          <p:cNvSpPr txBox="1"/>
          <p:nvPr/>
        </p:nvSpPr>
        <p:spPr>
          <a:xfrm>
            <a:off x="631326" y="1076080"/>
            <a:ext cx="1102866" cy="5262979"/>
          </a:xfrm>
          <a:prstGeom prst="rect">
            <a:avLst/>
          </a:prstGeom>
          <a:noFill/>
        </p:spPr>
        <p:txBody>
          <a:bodyPr wrap="none" rtlCol="0">
            <a:spAutoFit/>
          </a:bodyPr>
          <a:lstStyle/>
          <a:p>
            <a:r>
              <a:rPr lang="en-US" sz="1200" b="1"/>
              <a:t>NAME</a:t>
            </a:r>
          </a:p>
          <a:p>
            <a:endParaRPr lang="en-US" sz="1200" b="1"/>
          </a:p>
          <a:p>
            <a:endParaRPr lang="en-US" sz="1200" b="1"/>
          </a:p>
          <a:p>
            <a:r>
              <a:rPr lang="en-US" sz="1200" b="1"/>
              <a:t>Governance</a:t>
            </a:r>
          </a:p>
          <a:p>
            <a:endParaRPr lang="en-US" sz="1200" b="1"/>
          </a:p>
          <a:p>
            <a:endParaRPr lang="en-US" sz="1200" b="1"/>
          </a:p>
          <a:p>
            <a:r>
              <a:rPr lang="en-US" sz="1200" b="1"/>
              <a:t>Founding date</a:t>
            </a:r>
          </a:p>
          <a:p>
            <a:endParaRPr lang="en-US" sz="1200" b="1"/>
          </a:p>
          <a:p>
            <a:endParaRPr lang="en-US" sz="1200" b="1"/>
          </a:p>
          <a:p>
            <a:r>
              <a:rPr lang="en-US" sz="1200" b="1"/>
              <a:t>HQ</a:t>
            </a:r>
          </a:p>
          <a:p>
            <a:endParaRPr lang="en-US" sz="1200" b="1"/>
          </a:p>
          <a:p>
            <a:endParaRPr lang="en-US" sz="1200" b="1"/>
          </a:p>
          <a:p>
            <a:r>
              <a:rPr lang="en-US" sz="1200" b="1"/>
              <a:t>Type</a:t>
            </a:r>
          </a:p>
          <a:p>
            <a:endParaRPr lang="en-US" sz="1200" b="1"/>
          </a:p>
          <a:p>
            <a:endParaRPr lang="en-US" sz="1200" b="1"/>
          </a:p>
          <a:p>
            <a:r>
              <a:rPr lang="en-US" sz="1200" b="1"/>
              <a:t>Access</a:t>
            </a:r>
          </a:p>
          <a:p>
            <a:endParaRPr lang="en-US" sz="1200" b="1"/>
          </a:p>
          <a:p>
            <a:endParaRPr lang="en-US" sz="1200" b="1"/>
          </a:p>
          <a:p>
            <a:r>
              <a:rPr lang="en-US" sz="1200" b="1"/>
              <a:t>Consensus</a:t>
            </a:r>
          </a:p>
          <a:p>
            <a:endParaRPr lang="en-US" sz="1200" b="1"/>
          </a:p>
          <a:p>
            <a:endParaRPr lang="en-US" sz="1200" b="1"/>
          </a:p>
          <a:p>
            <a:r>
              <a:rPr lang="en-US" sz="1200" b="1"/>
              <a:t>SC Language</a:t>
            </a:r>
          </a:p>
          <a:p>
            <a:endParaRPr lang="en-US" sz="1200" b="1"/>
          </a:p>
          <a:p>
            <a:endParaRPr lang="en-US" sz="1200" b="1"/>
          </a:p>
          <a:p>
            <a:r>
              <a:rPr lang="en-US" sz="1200" b="1"/>
              <a:t>Claimed TPS</a:t>
            </a:r>
          </a:p>
          <a:p>
            <a:endParaRPr lang="en-US" sz="1200" b="1"/>
          </a:p>
          <a:p>
            <a:endParaRPr lang="en-US" sz="1200" b="1"/>
          </a:p>
          <a:p>
            <a:r>
              <a:rPr lang="en-US" sz="1200" b="1"/>
              <a:t>Currency</a:t>
            </a:r>
          </a:p>
        </p:txBody>
      </p:sp>
      <p:sp>
        <p:nvSpPr>
          <p:cNvPr id="16" name="TextBox 15">
            <a:extLst>
              <a:ext uri="{FF2B5EF4-FFF2-40B4-BE49-F238E27FC236}">
                <a16:creationId xmlns:a16="http://schemas.microsoft.com/office/drawing/2014/main" id="{5B0CE506-D38C-6E4D-96EC-9C1330A78DE6}"/>
              </a:ext>
            </a:extLst>
          </p:cNvPr>
          <p:cNvSpPr txBox="1"/>
          <p:nvPr/>
        </p:nvSpPr>
        <p:spPr>
          <a:xfrm>
            <a:off x="2562242" y="1045845"/>
            <a:ext cx="1384565" cy="5447645"/>
          </a:xfrm>
          <a:prstGeom prst="rect">
            <a:avLst/>
          </a:prstGeom>
          <a:solidFill>
            <a:schemeClr val="bg2"/>
          </a:solidFill>
        </p:spPr>
        <p:txBody>
          <a:bodyPr wrap="square" rtlCol="0">
            <a:spAutoFit/>
          </a:bodyPr>
          <a:lstStyle/>
          <a:p>
            <a:r>
              <a:rPr lang="en-US" sz="1200" b="1" dirty="0"/>
              <a:t>Ethereum</a:t>
            </a:r>
          </a:p>
          <a:p>
            <a:endParaRPr lang="en-US" sz="1200" b="1" dirty="0"/>
          </a:p>
          <a:p>
            <a:endParaRPr lang="en-US" sz="1200" b="1" dirty="0"/>
          </a:p>
          <a:p>
            <a:r>
              <a:rPr lang="en-US" sz="1200" b="1" dirty="0"/>
              <a:t>Ethereum Foundation</a:t>
            </a:r>
          </a:p>
          <a:p>
            <a:endParaRPr lang="en-US" sz="1200" b="1" dirty="0"/>
          </a:p>
          <a:p>
            <a:r>
              <a:rPr lang="en-US" sz="1200" b="1" dirty="0"/>
              <a:t>2014</a:t>
            </a:r>
          </a:p>
          <a:p>
            <a:endParaRPr lang="en-US" sz="1200" b="1" dirty="0"/>
          </a:p>
          <a:p>
            <a:endParaRPr lang="en-US" sz="1200" b="1" dirty="0"/>
          </a:p>
          <a:p>
            <a:r>
              <a:rPr lang="en-US" sz="1200" b="1" dirty="0"/>
              <a:t>Switzerland</a:t>
            </a:r>
          </a:p>
          <a:p>
            <a:endParaRPr lang="en-US" sz="1200" b="1" dirty="0"/>
          </a:p>
          <a:p>
            <a:endParaRPr lang="en-US" sz="1200" b="1" dirty="0"/>
          </a:p>
          <a:p>
            <a:r>
              <a:rPr lang="en-US" sz="1200" b="1" dirty="0"/>
              <a:t>Blockchain</a:t>
            </a:r>
          </a:p>
          <a:p>
            <a:endParaRPr lang="en-US" sz="1200" b="1" dirty="0"/>
          </a:p>
          <a:p>
            <a:endParaRPr lang="en-US" sz="1200" b="1" dirty="0"/>
          </a:p>
          <a:p>
            <a:r>
              <a:rPr lang="en-US" sz="1200" b="1" dirty="0"/>
              <a:t>Permissionless</a:t>
            </a:r>
          </a:p>
          <a:p>
            <a:endParaRPr lang="en-US" sz="1200" b="1" dirty="0"/>
          </a:p>
          <a:p>
            <a:endParaRPr lang="en-US" sz="1200" b="1" dirty="0"/>
          </a:p>
          <a:p>
            <a:r>
              <a:rPr lang="en-US" sz="1200" b="1" dirty="0" err="1"/>
              <a:t>PoW</a:t>
            </a:r>
            <a:r>
              <a:rPr lang="en-US" sz="1200" b="1" dirty="0"/>
              <a:t>/ </a:t>
            </a:r>
            <a:r>
              <a:rPr lang="en-US" sz="1200" b="1" dirty="0" err="1"/>
              <a:t>PoS</a:t>
            </a:r>
            <a:endParaRPr lang="en-US" sz="1200" b="1" dirty="0"/>
          </a:p>
          <a:p>
            <a:endParaRPr lang="en-US" sz="1200" b="1" dirty="0"/>
          </a:p>
          <a:p>
            <a:endParaRPr lang="en-US" sz="1200" b="1" dirty="0"/>
          </a:p>
          <a:p>
            <a:r>
              <a:rPr lang="en-US" sz="1200" b="1" dirty="0"/>
              <a:t>Solidity</a:t>
            </a:r>
          </a:p>
          <a:p>
            <a:endParaRPr lang="en-US" sz="1200" b="1" dirty="0"/>
          </a:p>
          <a:p>
            <a:endParaRPr lang="en-US" sz="1200" b="1" dirty="0"/>
          </a:p>
          <a:p>
            <a:r>
              <a:rPr lang="en-US" sz="1200" b="1" dirty="0"/>
              <a:t>20</a:t>
            </a:r>
          </a:p>
          <a:p>
            <a:endParaRPr lang="en-US" sz="1200" b="1" dirty="0"/>
          </a:p>
          <a:p>
            <a:endParaRPr lang="en-US" sz="1200" b="1" dirty="0"/>
          </a:p>
          <a:p>
            <a:r>
              <a:rPr lang="en-US" sz="1200" b="1" dirty="0"/>
              <a:t>ETH</a:t>
            </a:r>
          </a:p>
        </p:txBody>
      </p:sp>
      <p:sp>
        <p:nvSpPr>
          <p:cNvPr id="17" name="TextBox 16">
            <a:extLst>
              <a:ext uri="{FF2B5EF4-FFF2-40B4-BE49-F238E27FC236}">
                <a16:creationId xmlns:a16="http://schemas.microsoft.com/office/drawing/2014/main" id="{A3843721-AC68-EB47-9D87-63104206CE2C}"/>
              </a:ext>
            </a:extLst>
          </p:cNvPr>
          <p:cNvSpPr txBox="1"/>
          <p:nvPr/>
        </p:nvSpPr>
        <p:spPr>
          <a:xfrm>
            <a:off x="4360832" y="1048511"/>
            <a:ext cx="1384565" cy="5447645"/>
          </a:xfrm>
          <a:prstGeom prst="rect">
            <a:avLst/>
          </a:prstGeom>
          <a:solidFill>
            <a:schemeClr val="bg2"/>
          </a:solidFill>
        </p:spPr>
        <p:txBody>
          <a:bodyPr wrap="square" rtlCol="0">
            <a:spAutoFit/>
          </a:bodyPr>
          <a:lstStyle/>
          <a:p>
            <a:r>
              <a:rPr lang="en-US" sz="1200" b="1"/>
              <a:t>Hyperledger Fabric</a:t>
            </a:r>
          </a:p>
          <a:p>
            <a:endParaRPr lang="en-US" sz="1200" b="1"/>
          </a:p>
          <a:p>
            <a:endParaRPr lang="en-US" sz="1200" b="1"/>
          </a:p>
          <a:p>
            <a:r>
              <a:rPr lang="en-US" sz="1200" b="1"/>
              <a:t>Linux Foundation</a:t>
            </a:r>
          </a:p>
          <a:p>
            <a:endParaRPr lang="en-US" sz="1200" b="1"/>
          </a:p>
          <a:p>
            <a:endParaRPr lang="en-US" sz="1200" b="1"/>
          </a:p>
          <a:p>
            <a:r>
              <a:rPr lang="en-US" sz="1200" b="1"/>
              <a:t>2015</a:t>
            </a:r>
          </a:p>
          <a:p>
            <a:endParaRPr lang="en-US" sz="1200" b="1"/>
          </a:p>
          <a:p>
            <a:endParaRPr lang="en-US" sz="1200" b="1"/>
          </a:p>
          <a:p>
            <a:r>
              <a:rPr lang="en-US" sz="1200" b="1"/>
              <a:t>United States</a:t>
            </a:r>
          </a:p>
          <a:p>
            <a:endParaRPr lang="en-US" sz="1200" b="1"/>
          </a:p>
          <a:p>
            <a:endParaRPr lang="en-US" sz="1200" b="1"/>
          </a:p>
          <a:p>
            <a:r>
              <a:rPr lang="en-US" sz="1200" b="1"/>
              <a:t>Blockchain + DLT</a:t>
            </a:r>
          </a:p>
          <a:p>
            <a:endParaRPr lang="en-US" sz="1200" b="1"/>
          </a:p>
          <a:p>
            <a:endParaRPr lang="en-US" sz="1200" b="1"/>
          </a:p>
          <a:p>
            <a:r>
              <a:rPr lang="en-US" sz="1200" b="1"/>
              <a:t>Permissioned</a:t>
            </a:r>
          </a:p>
          <a:p>
            <a:endParaRPr lang="en-US" sz="1200" b="1"/>
          </a:p>
          <a:p>
            <a:endParaRPr lang="en-US" sz="1200" b="1"/>
          </a:p>
          <a:p>
            <a:r>
              <a:rPr lang="en-US" sz="1200" b="1"/>
              <a:t>Order of </a:t>
            </a:r>
            <a:r>
              <a:rPr lang="en-US" sz="1200" b="1" err="1"/>
              <a:t>Txn</a:t>
            </a:r>
            <a:r>
              <a:rPr lang="en-US" sz="1200" b="1"/>
              <a:t> with RAFT validators</a:t>
            </a:r>
          </a:p>
          <a:p>
            <a:endParaRPr lang="en-US" sz="1200" b="1"/>
          </a:p>
          <a:p>
            <a:r>
              <a:rPr lang="en-US" sz="1200" b="1"/>
              <a:t>GO/ Java/ Node.js</a:t>
            </a:r>
          </a:p>
          <a:p>
            <a:endParaRPr lang="en-US" sz="1200" b="1"/>
          </a:p>
          <a:p>
            <a:endParaRPr lang="en-US" sz="1200" b="1"/>
          </a:p>
          <a:p>
            <a:r>
              <a:rPr lang="en-US" sz="1200" b="1"/>
              <a:t>2000</a:t>
            </a:r>
          </a:p>
          <a:p>
            <a:endParaRPr lang="en-US" sz="1200" b="1"/>
          </a:p>
          <a:p>
            <a:endParaRPr lang="en-US" sz="1200" b="1"/>
          </a:p>
          <a:p>
            <a:r>
              <a:rPr lang="en-US" sz="1200" b="1"/>
              <a:t>N/A</a:t>
            </a:r>
          </a:p>
        </p:txBody>
      </p:sp>
      <p:sp>
        <p:nvSpPr>
          <p:cNvPr id="18" name="TextBox 17">
            <a:extLst>
              <a:ext uri="{FF2B5EF4-FFF2-40B4-BE49-F238E27FC236}">
                <a16:creationId xmlns:a16="http://schemas.microsoft.com/office/drawing/2014/main" id="{BD6B65C2-B610-E544-A740-FD355DD2EB5F}"/>
              </a:ext>
            </a:extLst>
          </p:cNvPr>
          <p:cNvSpPr txBox="1"/>
          <p:nvPr/>
        </p:nvSpPr>
        <p:spPr>
          <a:xfrm>
            <a:off x="6179720" y="1045845"/>
            <a:ext cx="1384565" cy="5447645"/>
          </a:xfrm>
          <a:prstGeom prst="rect">
            <a:avLst/>
          </a:prstGeom>
          <a:solidFill>
            <a:schemeClr val="bg2"/>
          </a:solidFill>
        </p:spPr>
        <p:txBody>
          <a:bodyPr wrap="square" rtlCol="0">
            <a:spAutoFit/>
          </a:bodyPr>
          <a:lstStyle/>
          <a:p>
            <a:r>
              <a:rPr lang="en-US" sz="1200" b="1" dirty="0"/>
              <a:t>Corda</a:t>
            </a:r>
          </a:p>
          <a:p>
            <a:endParaRPr lang="en-US" sz="1200" b="1" dirty="0"/>
          </a:p>
          <a:p>
            <a:endParaRPr lang="en-US" sz="1200" b="1" dirty="0"/>
          </a:p>
          <a:p>
            <a:r>
              <a:rPr lang="en-US" sz="1200" b="1" dirty="0"/>
              <a:t>R3</a:t>
            </a:r>
          </a:p>
          <a:p>
            <a:endParaRPr lang="en-US" sz="1200" b="1" dirty="0"/>
          </a:p>
          <a:p>
            <a:endParaRPr lang="en-US" sz="1200" b="1" dirty="0"/>
          </a:p>
          <a:p>
            <a:r>
              <a:rPr lang="en-US" sz="1200" b="1" dirty="0"/>
              <a:t>2014</a:t>
            </a:r>
          </a:p>
          <a:p>
            <a:endParaRPr lang="en-US" sz="1200" b="1" dirty="0"/>
          </a:p>
          <a:p>
            <a:endParaRPr lang="en-US" sz="1200" b="1" dirty="0"/>
          </a:p>
          <a:p>
            <a:r>
              <a:rPr lang="en-US" sz="1200" b="1" dirty="0"/>
              <a:t>United States</a:t>
            </a:r>
          </a:p>
          <a:p>
            <a:endParaRPr lang="en-US" sz="1200" b="1" dirty="0"/>
          </a:p>
          <a:p>
            <a:endParaRPr lang="en-US" sz="1200" b="1" dirty="0"/>
          </a:p>
          <a:p>
            <a:r>
              <a:rPr lang="en-US" sz="1200" b="1" dirty="0"/>
              <a:t>DLT</a:t>
            </a:r>
          </a:p>
          <a:p>
            <a:endParaRPr lang="en-US" sz="1200" b="1" dirty="0"/>
          </a:p>
          <a:p>
            <a:endParaRPr lang="en-US" sz="1200" b="1" dirty="0"/>
          </a:p>
          <a:p>
            <a:r>
              <a:rPr lang="en-US" sz="1200" b="1" dirty="0"/>
              <a:t>Permissioned</a:t>
            </a:r>
          </a:p>
          <a:p>
            <a:endParaRPr lang="en-US" sz="1200" b="1" dirty="0"/>
          </a:p>
          <a:p>
            <a:endParaRPr lang="en-US" sz="1200" b="1" dirty="0"/>
          </a:p>
          <a:p>
            <a:r>
              <a:rPr lang="en-US" sz="1200" b="1" dirty="0"/>
              <a:t>UTXO with custom validators</a:t>
            </a:r>
          </a:p>
          <a:p>
            <a:endParaRPr lang="en-US" sz="1200" b="1" dirty="0"/>
          </a:p>
          <a:p>
            <a:r>
              <a:rPr lang="en-US" sz="1200" b="1" dirty="0"/>
              <a:t>GO/ Java/ Node.js</a:t>
            </a:r>
          </a:p>
          <a:p>
            <a:endParaRPr lang="en-US" sz="1200" b="1" dirty="0"/>
          </a:p>
          <a:p>
            <a:endParaRPr lang="en-US" sz="1200" b="1" dirty="0"/>
          </a:p>
          <a:p>
            <a:r>
              <a:rPr lang="en-US" sz="1200" b="1" dirty="0"/>
              <a:t>200</a:t>
            </a:r>
          </a:p>
          <a:p>
            <a:endParaRPr lang="en-US" sz="1200" b="1" dirty="0"/>
          </a:p>
          <a:p>
            <a:endParaRPr lang="en-US" sz="1200" b="1" dirty="0"/>
          </a:p>
          <a:p>
            <a:r>
              <a:rPr lang="en-US" sz="1200" b="1" dirty="0"/>
              <a:t>N/A</a:t>
            </a:r>
          </a:p>
          <a:p>
            <a:endParaRPr lang="en-US" sz="1200" b="1" dirty="0"/>
          </a:p>
        </p:txBody>
      </p:sp>
      <p:sp>
        <p:nvSpPr>
          <p:cNvPr id="19" name="TextBox 18">
            <a:extLst>
              <a:ext uri="{FF2B5EF4-FFF2-40B4-BE49-F238E27FC236}">
                <a16:creationId xmlns:a16="http://schemas.microsoft.com/office/drawing/2014/main" id="{5AECE8A8-415F-6947-817B-990A2B482938}"/>
              </a:ext>
            </a:extLst>
          </p:cNvPr>
          <p:cNvSpPr txBox="1"/>
          <p:nvPr/>
        </p:nvSpPr>
        <p:spPr>
          <a:xfrm>
            <a:off x="7998608" y="1033304"/>
            <a:ext cx="1384565" cy="5447645"/>
          </a:xfrm>
          <a:prstGeom prst="rect">
            <a:avLst/>
          </a:prstGeom>
          <a:solidFill>
            <a:schemeClr val="bg2"/>
          </a:solidFill>
        </p:spPr>
        <p:txBody>
          <a:bodyPr wrap="square" rtlCol="0">
            <a:spAutoFit/>
          </a:bodyPr>
          <a:lstStyle/>
          <a:p>
            <a:r>
              <a:rPr lang="en-US" sz="1200" b="1" dirty="0"/>
              <a:t>Quorum</a:t>
            </a:r>
          </a:p>
          <a:p>
            <a:endParaRPr lang="en-US" sz="1200" b="1" dirty="0"/>
          </a:p>
          <a:p>
            <a:endParaRPr lang="en-US" sz="1200" b="1" dirty="0"/>
          </a:p>
          <a:p>
            <a:r>
              <a:rPr lang="en-US" sz="1200" b="1" dirty="0" err="1"/>
              <a:t>Consensys</a:t>
            </a:r>
            <a:endParaRPr lang="en-US" sz="1200" b="1" dirty="0"/>
          </a:p>
          <a:p>
            <a:endParaRPr lang="en-US" sz="1200" b="1" dirty="0"/>
          </a:p>
          <a:p>
            <a:endParaRPr lang="en-US" sz="1200" b="1" dirty="0"/>
          </a:p>
          <a:p>
            <a:r>
              <a:rPr lang="en-US" sz="1200" b="1" dirty="0"/>
              <a:t>2017</a:t>
            </a:r>
          </a:p>
          <a:p>
            <a:endParaRPr lang="en-US" sz="1200" b="1" dirty="0"/>
          </a:p>
          <a:p>
            <a:endParaRPr lang="en-US" sz="1200" b="1" dirty="0"/>
          </a:p>
          <a:p>
            <a:r>
              <a:rPr lang="en-US" sz="1200" b="1" dirty="0"/>
              <a:t>United States</a:t>
            </a:r>
          </a:p>
          <a:p>
            <a:endParaRPr lang="en-US" sz="1200" b="1" dirty="0"/>
          </a:p>
          <a:p>
            <a:endParaRPr lang="en-US" sz="1200" b="1" dirty="0"/>
          </a:p>
          <a:p>
            <a:r>
              <a:rPr lang="en-US" sz="1200" b="1" dirty="0"/>
              <a:t>Blockchain + DLT</a:t>
            </a:r>
          </a:p>
          <a:p>
            <a:endParaRPr lang="en-US" sz="1200" b="1" dirty="0"/>
          </a:p>
          <a:p>
            <a:endParaRPr lang="en-US" sz="1200" b="1" dirty="0"/>
          </a:p>
          <a:p>
            <a:r>
              <a:rPr lang="en-US" sz="1200" b="1" dirty="0"/>
              <a:t>Permissioned</a:t>
            </a:r>
          </a:p>
          <a:p>
            <a:endParaRPr lang="en-US" sz="1200" b="1" dirty="0"/>
          </a:p>
          <a:p>
            <a:endParaRPr lang="en-US" sz="1200" b="1" dirty="0"/>
          </a:p>
          <a:p>
            <a:r>
              <a:rPr lang="en-US" sz="1200" b="1" dirty="0"/>
              <a:t>RAFT, </a:t>
            </a:r>
            <a:r>
              <a:rPr lang="en-US" sz="1200" b="1" dirty="0" err="1"/>
              <a:t>PoA</a:t>
            </a:r>
            <a:r>
              <a:rPr lang="en-US" sz="1200" b="1" dirty="0"/>
              <a:t>/ </a:t>
            </a:r>
            <a:r>
              <a:rPr lang="en-US" sz="1200" b="1" dirty="0" err="1"/>
              <a:t>PoW</a:t>
            </a:r>
            <a:endParaRPr lang="en-US" sz="1200" b="1" dirty="0"/>
          </a:p>
          <a:p>
            <a:endParaRPr lang="en-US" sz="1200" b="1" dirty="0"/>
          </a:p>
          <a:p>
            <a:endParaRPr lang="en-US" sz="1200" b="1" dirty="0"/>
          </a:p>
          <a:p>
            <a:r>
              <a:rPr lang="en-US" sz="1200" b="1" dirty="0"/>
              <a:t>Solidity</a:t>
            </a:r>
          </a:p>
          <a:p>
            <a:endParaRPr lang="en-US" sz="1200" b="1" dirty="0"/>
          </a:p>
          <a:p>
            <a:endParaRPr lang="en-US" sz="1200" b="1" dirty="0"/>
          </a:p>
          <a:p>
            <a:r>
              <a:rPr lang="en-US" sz="1200" b="1" dirty="0"/>
              <a:t>100</a:t>
            </a:r>
          </a:p>
          <a:p>
            <a:endParaRPr lang="en-US" sz="1200" b="1" dirty="0"/>
          </a:p>
          <a:p>
            <a:endParaRPr lang="en-US" sz="1200" b="1" dirty="0"/>
          </a:p>
          <a:p>
            <a:r>
              <a:rPr lang="en-US" sz="1200" b="1" dirty="0"/>
              <a:t>N/A</a:t>
            </a:r>
          </a:p>
          <a:p>
            <a:endParaRPr lang="en-US" sz="1200" b="1" dirty="0"/>
          </a:p>
        </p:txBody>
      </p:sp>
      <p:sp>
        <p:nvSpPr>
          <p:cNvPr id="20" name="TextBox 19">
            <a:extLst>
              <a:ext uri="{FF2B5EF4-FFF2-40B4-BE49-F238E27FC236}">
                <a16:creationId xmlns:a16="http://schemas.microsoft.com/office/drawing/2014/main" id="{1FFB8E91-EF24-5A4A-8BC4-4D2CCEBD648C}"/>
              </a:ext>
            </a:extLst>
          </p:cNvPr>
          <p:cNvSpPr txBox="1"/>
          <p:nvPr/>
        </p:nvSpPr>
        <p:spPr>
          <a:xfrm>
            <a:off x="9817496" y="1039882"/>
            <a:ext cx="1384565" cy="5262979"/>
          </a:xfrm>
          <a:prstGeom prst="rect">
            <a:avLst/>
          </a:prstGeom>
          <a:solidFill>
            <a:schemeClr val="bg2"/>
          </a:solidFill>
          <a:ln w="28575">
            <a:solidFill>
              <a:schemeClr val="accent2">
                <a:lumMod val="50000"/>
              </a:schemeClr>
            </a:solidFill>
          </a:ln>
        </p:spPr>
        <p:txBody>
          <a:bodyPr wrap="square" rtlCol="0">
            <a:spAutoFit/>
          </a:bodyPr>
          <a:lstStyle/>
          <a:p>
            <a:r>
              <a:rPr lang="en-US" sz="1200" b="1" dirty="0"/>
              <a:t>XDC Network</a:t>
            </a:r>
          </a:p>
          <a:p>
            <a:endParaRPr lang="en-US" sz="1200" b="1" dirty="0"/>
          </a:p>
          <a:p>
            <a:endParaRPr lang="en-US" sz="1200" b="1" dirty="0"/>
          </a:p>
          <a:p>
            <a:r>
              <a:rPr lang="en-US" sz="1200" b="1" dirty="0" err="1"/>
              <a:t>XinFin</a:t>
            </a:r>
            <a:endParaRPr lang="en-US" sz="1200" b="1" dirty="0"/>
          </a:p>
          <a:p>
            <a:endParaRPr lang="en-US" sz="1200" b="1" dirty="0"/>
          </a:p>
          <a:p>
            <a:endParaRPr lang="en-US" sz="1200" b="1" dirty="0"/>
          </a:p>
          <a:p>
            <a:r>
              <a:rPr lang="en-US" sz="1200" b="1" dirty="0"/>
              <a:t>2019</a:t>
            </a:r>
          </a:p>
          <a:p>
            <a:endParaRPr lang="en-US" sz="1200" b="1" dirty="0"/>
          </a:p>
          <a:p>
            <a:endParaRPr lang="en-US" sz="1200" b="1" dirty="0"/>
          </a:p>
          <a:p>
            <a:r>
              <a:rPr lang="en-US" sz="1200" b="1" dirty="0"/>
              <a:t>Singapore</a:t>
            </a:r>
          </a:p>
          <a:p>
            <a:endParaRPr lang="en-US" sz="1200" b="1" dirty="0"/>
          </a:p>
          <a:p>
            <a:endParaRPr lang="en-US" sz="1200" b="1" dirty="0"/>
          </a:p>
          <a:p>
            <a:r>
              <a:rPr lang="en-US" sz="1200" b="1" dirty="0"/>
              <a:t>Blockchain</a:t>
            </a:r>
          </a:p>
          <a:p>
            <a:endParaRPr lang="en-US" sz="1200" b="1" dirty="0"/>
          </a:p>
          <a:p>
            <a:endParaRPr lang="en-US" sz="1200" b="1" dirty="0"/>
          </a:p>
          <a:p>
            <a:r>
              <a:rPr lang="en-US" sz="1200" b="1" dirty="0"/>
              <a:t>Permissionless + Permissioned</a:t>
            </a:r>
          </a:p>
          <a:p>
            <a:endParaRPr lang="en-US" sz="1200" b="1" dirty="0"/>
          </a:p>
          <a:p>
            <a:r>
              <a:rPr lang="en-US" sz="1200" b="1" dirty="0" err="1"/>
              <a:t>XDPoS</a:t>
            </a:r>
            <a:r>
              <a:rPr lang="en-US" sz="1200" b="1" dirty="0"/>
              <a:t> since 2Dec2021</a:t>
            </a:r>
          </a:p>
          <a:p>
            <a:endParaRPr lang="en-US" sz="1200" b="1" dirty="0"/>
          </a:p>
          <a:p>
            <a:r>
              <a:rPr lang="en-US" sz="1200" b="1" dirty="0"/>
              <a:t>Solidity</a:t>
            </a:r>
          </a:p>
          <a:p>
            <a:endParaRPr lang="en-US" sz="1200" b="1" dirty="0"/>
          </a:p>
          <a:p>
            <a:endParaRPr lang="en-US" sz="1200" b="1" dirty="0"/>
          </a:p>
          <a:p>
            <a:r>
              <a:rPr lang="en-US" sz="1200" b="1" dirty="0"/>
              <a:t>2000</a:t>
            </a:r>
          </a:p>
          <a:p>
            <a:endParaRPr lang="en-US" sz="1200" b="1" dirty="0"/>
          </a:p>
          <a:p>
            <a:endParaRPr lang="en-US" sz="1200" b="1" dirty="0"/>
          </a:p>
          <a:p>
            <a:r>
              <a:rPr lang="en-US" sz="1200" b="1" dirty="0"/>
              <a:t>XDC</a:t>
            </a:r>
          </a:p>
        </p:txBody>
      </p:sp>
    </p:spTree>
    <p:extLst>
      <p:ext uri="{BB962C8B-B14F-4D97-AF65-F5344CB8AC3E}">
        <p14:creationId xmlns:p14="http://schemas.microsoft.com/office/powerpoint/2010/main" val="40674852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3CF318B4-9A79-FF4E-995E-071D23D96241}"/>
              </a:ext>
            </a:extLst>
          </p:cNvPr>
          <p:cNvSpPr txBox="1"/>
          <p:nvPr/>
        </p:nvSpPr>
        <p:spPr>
          <a:xfrm>
            <a:off x="631326" y="274703"/>
            <a:ext cx="6442136" cy="646331"/>
          </a:xfrm>
          <a:prstGeom prst="rect">
            <a:avLst/>
          </a:prstGeom>
          <a:noFill/>
        </p:spPr>
        <p:txBody>
          <a:bodyPr wrap="square" rtlCol="0">
            <a:spAutoFit/>
          </a:bodyPr>
          <a:lstStyle/>
          <a:p>
            <a:pPr marL="0" marR="0" lvl="0" indent="0" defTabSz="914400" rtl="0" eaLnBrk="1" fontAlgn="auto" latinLnBrk="0" hangingPunct="1">
              <a:spcBef>
                <a:spcPts val="0"/>
              </a:spcBef>
              <a:spcAft>
                <a:spcPts val="0"/>
              </a:spcAft>
              <a:buClrTx/>
              <a:buSzTx/>
              <a:buFontTx/>
              <a:buNone/>
              <a:tabLst/>
              <a:defRPr/>
            </a:pPr>
            <a:r>
              <a:rPr kumimoji="0" lang="en-US" altLang="zh-TW" sz="3600" b="1" u="none" strike="noStrike" kern="1200" cap="none" spc="0" normalizeH="0" baseline="0" noProof="0">
                <a:ln>
                  <a:noFill/>
                </a:ln>
                <a:solidFill>
                  <a:srgbClr val="1F438A"/>
                </a:solidFill>
                <a:effectLst/>
                <a:uLnTx/>
                <a:uFillTx/>
                <a:latin typeface="Avenir Next LT Pro" panose="020B0504020202020204" pitchFamily="34" charset="77"/>
                <a:ea typeface="Helvetica Neue" panose="02000503000000020004" pitchFamily="2" charset="0"/>
                <a:cs typeface="Helvetica Neue" panose="02000503000000020004" pitchFamily="2" charset="0"/>
              </a:rPr>
              <a:t>XDC Feature Commentary</a:t>
            </a:r>
            <a:endParaRPr kumimoji="0" lang="en-US" sz="3600" b="1" u="none" strike="noStrike" kern="1200" cap="none" spc="0" normalizeH="0" baseline="0" noProof="0">
              <a:ln>
                <a:noFill/>
              </a:ln>
              <a:solidFill>
                <a:srgbClr val="1F438A"/>
              </a:solidFill>
              <a:effectLst/>
              <a:uLnTx/>
              <a:uFillTx/>
              <a:latin typeface="Avenir Next LT Pro" panose="020B0504020202020204" pitchFamily="34" charset="77"/>
              <a:ea typeface="Helvetica Neue" panose="02000503000000020004" pitchFamily="2" charset="0"/>
              <a:cs typeface="Helvetica Neue" panose="02000503000000020004" pitchFamily="2" charset="0"/>
            </a:endParaRPr>
          </a:p>
        </p:txBody>
      </p:sp>
      <p:sp>
        <p:nvSpPr>
          <p:cNvPr id="38" name="Right Triangle 37">
            <a:extLst>
              <a:ext uri="{FF2B5EF4-FFF2-40B4-BE49-F238E27FC236}">
                <a16:creationId xmlns:a16="http://schemas.microsoft.com/office/drawing/2014/main" id="{152C14FC-8130-F748-BBCA-3F564389999D}"/>
              </a:ext>
            </a:extLst>
          </p:cNvPr>
          <p:cNvSpPr/>
          <p:nvPr/>
        </p:nvSpPr>
        <p:spPr>
          <a:xfrm rot="16200000">
            <a:off x="227536" y="411172"/>
            <a:ext cx="360304" cy="360304"/>
          </a:xfrm>
          <a:prstGeom prst="rtTriangle">
            <a:avLst/>
          </a:prstGeom>
          <a:solidFill>
            <a:srgbClr val="4AD6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7CE209C-ACF8-1D44-9552-09A00AA18FF2}"/>
              </a:ext>
            </a:extLst>
          </p:cNvPr>
          <p:cNvSpPr/>
          <p:nvPr/>
        </p:nvSpPr>
        <p:spPr>
          <a:xfrm>
            <a:off x="0" y="6494106"/>
            <a:ext cx="11737975" cy="363894"/>
          </a:xfrm>
          <a:prstGeom prst="rect">
            <a:avLst/>
          </a:prstGeom>
          <a:solidFill>
            <a:srgbClr val="1F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6C7D5408-66DA-1D4B-82D7-73F52E5A7A1C}"/>
              </a:ext>
            </a:extLst>
          </p:cNvPr>
          <p:cNvSpPr txBox="1"/>
          <p:nvPr/>
        </p:nvSpPr>
        <p:spPr>
          <a:xfrm>
            <a:off x="10022269" y="6551479"/>
            <a:ext cx="1452181" cy="2616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TW" sz="1100" u="none" strike="noStrike" kern="1200" cap="none" spc="0" normalizeH="0" baseline="0" noProof="0">
                <a:ln>
                  <a:noFill/>
                </a:ln>
                <a:solidFill>
                  <a:schemeClr val="bg1"/>
                </a:solidFill>
                <a:effectLst/>
                <a:uLnTx/>
                <a:uFillTx/>
                <a:latin typeface="Avenir Next LT Pro" panose="020B0504020202020204" pitchFamily="34" charset="77"/>
                <a:ea typeface="Helvetica Neue" panose="02000503000000020004" pitchFamily="2" charset="0"/>
                <a:cs typeface="Helvetica Neue" panose="02000503000000020004" pitchFamily="2" charset="0"/>
              </a:rPr>
              <a:t>About</a:t>
            </a:r>
            <a:r>
              <a:rPr kumimoji="0" lang="zh-TW" altLang="en-US" sz="1100" u="none" strike="noStrike" kern="1200" cap="none" spc="0" normalizeH="0" baseline="0" noProof="0">
                <a:ln>
                  <a:noFill/>
                </a:ln>
                <a:solidFill>
                  <a:schemeClr val="bg1"/>
                </a:solidFill>
                <a:effectLst/>
                <a:uLnTx/>
                <a:uFillTx/>
                <a:latin typeface="Avenir Next LT Pro" panose="020B0504020202020204" pitchFamily="34" charset="77"/>
                <a:ea typeface="新細明體" panose="02020500000000000000" pitchFamily="18" charset="-120"/>
                <a:cs typeface="Helvetica Neue" panose="02000503000000020004" pitchFamily="2" charset="0"/>
              </a:rPr>
              <a:t> </a:t>
            </a:r>
            <a:r>
              <a:rPr kumimoji="0" lang="en-US" altLang="zh-TW" sz="1100" u="none" strike="noStrike" kern="1200" cap="none" spc="0" normalizeH="0" baseline="0" noProof="0">
                <a:ln>
                  <a:noFill/>
                </a:ln>
                <a:solidFill>
                  <a:schemeClr val="bg1"/>
                </a:solidFill>
                <a:effectLst/>
                <a:uLnTx/>
                <a:uFillTx/>
                <a:latin typeface="Avenir Next LT Pro" panose="020B0504020202020204" pitchFamily="34" charset="77"/>
                <a:ea typeface="Helvetica Neue" panose="02000503000000020004" pitchFamily="2" charset="0"/>
                <a:cs typeface="Helvetica Neue" panose="02000503000000020004" pitchFamily="2" charset="0"/>
              </a:rPr>
              <a:t>FORMS</a:t>
            </a:r>
            <a:endParaRPr kumimoji="0" lang="en-US" sz="1100" u="none" strike="noStrike" kern="1200" cap="none" spc="0" normalizeH="0" baseline="0" noProof="0">
              <a:ln>
                <a:noFill/>
              </a:ln>
              <a:solidFill>
                <a:schemeClr val="bg1"/>
              </a:solidFill>
              <a:effectLst/>
              <a:uLnTx/>
              <a:uFillTx/>
              <a:latin typeface="Avenir Next LT Pro" panose="020B0504020202020204" pitchFamily="34" charset="77"/>
              <a:ea typeface="Helvetica Neue" panose="02000503000000020004" pitchFamily="2" charset="0"/>
              <a:cs typeface="Helvetica Neue" panose="02000503000000020004" pitchFamily="2" charset="0"/>
            </a:endParaRPr>
          </a:p>
        </p:txBody>
      </p:sp>
      <p:sp>
        <p:nvSpPr>
          <p:cNvPr id="32" name="Rectangle 31">
            <a:extLst>
              <a:ext uri="{FF2B5EF4-FFF2-40B4-BE49-F238E27FC236}">
                <a16:creationId xmlns:a16="http://schemas.microsoft.com/office/drawing/2014/main" id="{13E4A83A-97F8-9C46-B768-639F39060E90}"/>
              </a:ext>
            </a:extLst>
          </p:cNvPr>
          <p:cNvSpPr/>
          <p:nvPr/>
        </p:nvSpPr>
        <p:spPr>
          <a:xfrm>
            <a:off x="11737975" y="6494106"/>
            <a:ext cx="457133" cy="363894"/>
          </a:xfrm>
          <a:prstGeom prst="rect">
            <a:avLst/>
          </a:prstGeom>
          <a:solidFill>
            <a:srgbClr val="1F43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Connector 38">
            <a:extLst>
              <a:ext uri="{FF2B5EF4-FFF2-40B4-BE49-F238E27FC236}">
                <a16:creationId xmlns:a16="http://schemas.microsoft.com/office/drawing/2014/main" id="{0BA96815-042A-8745-9588-E9CA1F2BCCFB}"/>
              </a:ext>
            </a:extLst>
          </p:cNvPr>
          <p:cNvCxnSpPr/>
          <p:nvPr/>
        </p:nvCxnSpPr>
        <p:spPr>
          <a:xfrm>
            <a:off x="11329837" y="6576539"/>
            <a:ext cx="0" cy="221226"/>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8E15C914-9351-9141-A460-2C9E09C003F3}"/>
              </a:ext>
            </a:extLst>
          </p:cNvPr>
          <p:cNvSpPr/>
          <p:nvPr/>
        </p:nvSpPr>
        <p:spPr>
          <a:xfrm>
            <a:off x="0" y="0"/>
            <a:ext cx="12192000" cy="45719"/>
          </a:xfrm>
          <a:prstGeom prst="rect">
            <a:avLst/>
          </a:prstGeom>
          <a:solidFill>
            <a:srgbClr val="1F43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350E5519-E3B9-7D4D-946B-E778D49D8BF5}"/>
              </a:ext>
            </a:extLst>
          </p:cNvPr>
          <p:cNvSpPr>
            <a:spLocks noGrp="1"/>
          </p:cNvSpPr>
          <p:nvPr>
            <p:ph type="sldNum" sz="quarter" idx="12"/>
          </p:nvPr>
        </p:nvSpPr>
        <p:spPr/>
        <p:txBody>
          <a:bodyPr/>
          <a:lstStyle/>
          <a:p>
            <a:fld id="{90F5FF29-4ACE-AC4F-9E8A-57C4F53DD435}" type="slidenum">
              <a:rPr lang="en-US" smtClean="0"/>
              <a:pPr/>
              <a:t>19</a:t>
            </a:fld>
            <a:endParaRPr lang="en-US"/>
          </a:p>
        </p:txBody>
      </p:sp>
      <p:sp>
        <p:nvSpPr>
          <p:cNvPr id="6" name="TextBox 5">
            <a:extLst>
              <a:ext uri="{FF2B5EF4-FFF2-40B4-BE49-F238E27FC236}">
                <a16:creationId xmlns:a16="http://schemas.microsoft.com/office/drawing/2014/main" id="{E4F2D543-FF37-5040-A6D3-443F3519F1FC}"/>
              </a:ext>
            </a:extLst>
          </p:cNvPr>
          <p:cNvSpPr txBox="1"/>
          <p:nvPr/>
        </p:nvSpPr>
        <p:spPr>
          <a:xfrm>
            <a:off x="631326" y="1076080"/>
            <a:ext cx="1186964" cy="5262979"/>
          </a:xfrm>
          <a:prstGeom prst="rect">
            <a:avLst/>
          </a:prstGeom>
          <a:noFill/>
        </p:spPr>
        <p:txBody>
          <a:bodyPr wrap="square" rtlCol="0">
            <a:spAutoFit/>
          </a:bodyPr>
          <a:lstStyle/>
          <a:p>
            <a:r>
              <a:rPr lang="en-US" sz="1200" b="1" dirty="0"/>
              <a:t>XDC Strength</a:t>
            </a:r>
          </a:p>
          <a:p>
            <a:endParaRPr lang="en-US" sz="1200" b="1" dirty="0"/>
          </a:p>
          <a:p>
            <a:endParaRPr lang="en-US" sz="1200" b="1" dirty="0"/>
          </a:p>
          <a:p>
            <a:r>
              <a:rPr lang="en-US" sz="1200" b="1" dirty="0"/>
              <a:t>Strength of Consensus</a:t>
            </a:r>
          </a:p>
          <a:p>
            <a:endParaRPr lang="en-US" sz="1200" b="1" dirty="0"/>
          </a:p>
          <a:p>
            <a:endParaRPr lang="en-US" sz="1200" b="1" dirty="0"/>
          </a:p>
          <a:p>
            <a:endParaRPr lang="en-US" sz="1200" b="1" dirty="0"/>
          </a:p>
          <a:p>
            <a:endParaRPr lang="en-US" sz="1200" b="1" dirty="0"/>
          </a:p>
          <a:p>
            <a:endParaRPr lang="en-US" sz="1200" b="1" dirty="0"/>
          </a:p>
          <a:p>
            <a:r>
              <a:rPr lang="en-US" sz="1200" b="1" dirty="0"/>
              <a:t>Adoption of ISO20022</a:t>
            </a:r>
          </a:p>
          <a:p>
            <a:endParaRPr lang="en-US" sz="1200" b="1" dirty="0"/>
          </a:p>
          <a:p>
            <a:endParaRPr lang="en-US" sz="1200" b="1" dirty="0"/>
          </a:p>
          <a:p>
            <a:endParaRPr lang="en-US" sz="1200" b="1" dirty="0"/>
          </a:p>
          <a:p>
            <a:r>
              <a:rPr lang="en-US" sz="1200" b="1" dirty="0"/>
              <a:t>Support for Trade Finance Application</a:t>
            </a:r>
          </a:p>
          <a:p>
            <a:endParaRPr lang="en-US" sz="1200" b="1" dirty="0"/>
          </a:p>
          <a:p>
            <a:r>
              <a:rPr lang="en-US" sz="1200" b="1" dirty="0"/>
              <a:t>2000 TPS</a:t>
            </a:r>
          </a:p>
          <a:p>
            <a:endParaRPr lang="en-US" sz="1200" b="1" dirty="0"/>
          </a:p>
          <a:p>
            <a:endParaRPr lang="en-US" sz="1200" b="1" dirty="0"/>
          </a:p>
          <a:p>
            <a:endParaRPr lang="en-US" sz="1200" b="1" dirty="0"/>
          </a:p>
          <a:p>
            <a:r>
              <a:rPr lang="en-US" sz="1200" b="1" dirty="0"/>
              <a:t>Benefits from ETH smart contracts</a:t>
            </a:r>
          </a:p>
          <a:p>
            <a:endParaRPr lang="en-US" sz="1200" b="1" dirty="0"/>
          </a:p>
        </p:txBody>
      </p:sp>
      <p:sp>
        <p:nvSpPr>
          <p:cNvPr id="20" name="TextBox 19">
            <a:extLst>
              <a:ext uri="{FF2B5EF4-FFF2-40B4-BE49-F238E27FC236}">
                <a16:creationId xmlns:a16="http://schemas.microsoft.com/office/drawing/2014/main" id="{1FFB8E91-EF24-5A4A-8BC4-4D2CCEBD648C}"/>
              </a:ext>
            </a:extLst>
          </p:cNvPr>
          <p:cNvSpPr txBox="1"/>
          <p:nvPr/>
        </p:nvSpPr>
        <p:spPr>
          <a:xfrm>
            <a:off x="2691482" y="1045845"/>
            <a:ext cx="3803911" cy="5078313"/>
          </a:xfrm>
          <a:prstGeom prst="rect">
            <a:avLst/>
          </a:prstGeom>
          <a:solidFill>
            <a:schemeClr val="bg1"/>
          </a:solidFill>
          <a:ln w="12700">
            <a:solidFill>
              <a:schemeClr val="tx1"/>
            </a:solidFill>
          </a:ln>
        </p:spPr>
        <p:txBody>
          <a:bodyPr wrap="square" lIns="91440" tIns="45720" rIns="91440" bIns="45720" rtlCol="0" anchor="t">
            <a:spAutoFit/>
          </a:bodyPr>
          <a:lstStyle/>
          <a:p>
            <a:pPr algn="just"/>
            <a:r>
              <a:rPr lang="en-US" sz="1200" b="1" dirty="0"/>
              <a:t>XDC Claims</a:t>
            </a:r>
          </a:p>
          <a:p>
            <a:pPr algn="just"/>
            <a:endParaRPr lang="en-US" sz="1200" b="1" dirty="0"/>
          </a:p>
          <a:p>
            <a:pPr algn="just"/>
            <a:endParaRPr lang="en-US" sz="1200" b="1" dirty="0"/>
          </a:p>
          <a:p>
            <a:pPr algn="just"/>
            <a:r>
              <a:rPr lang="en-HK" sz="1200" dirty="0"/>
              <a:t>XinFin </a:t>
            </a:r>
            <a:r>
              <a:rPr lang="en-HK" sz="1200" dirty="0" err="1"/>
              <a:t>XDPoS</a:t>
            </a:r>
            <a:r>
              <a:rPr lang="en-HK" sz="1200" dirty="0"/>
              <a:t> relies on a system of 108 </a:t>
            </a:r>
            <a:r>
              <a:rPr lang="en-HK" sz="1200" dirty="0" err="1"/>
              <a:t>Masternodes</a:t>
            </a:r>
            <a:r>
              <a:rPr lang="en-HK" sz="1200" dirty="0"/>
              <a:t> with to support low transaction fees and 2-second transaction confirmation times. Stability and chain finality are guaranteed via double validation, staking via smart-contracts and true randomization processes.</a:t>
            </a:r>
            <a:r>
              <a:rPr lang="en-HK" sz="1200" baseline="30000" dirty="0"/>
              <a:t> (1)</a:t>
            </a:r>
            <a:endParaRPr lang="en-HK" sz="1200" baseline="30000" dirty="0">
              <a:cs typeface="Calibri"/>
            </a:endParaRPr>
          </a:p>
          <a:p>
            <a:pPr algn="just"/>
            <a:endParaRPr lang="en-HK" sz="1200" dirty="0"/>
          </a:p>
          <a:p>
            <a:pPr algn="just"/>
            <a:endParaRPr lang="en-HK" sz="1200" dirty="0"/>
          </a:p>
          <a:p>
            <a:pPr algn="just"/>
            <a:r>
              <a:rPr lang="en-HK" sz="1200" dirty="0"/>
              <a:t>XinFin Private Network lets any kind of enterprises connect their legacy systems with XDC Network using the XDC Protocol and messaging compatible with ISO20022 standard.</a:t>
            </a:r>
            <a:r>
              <a:rPr lang="en-HK" sz="1200" baseline="30000" dirty="0"/>
              <a:t> (2)</a:t>
            </a:r>
            <a:endParaRPr lang="en-HK" sz="1200" baseline="30000" dirty="0">
              <a:cs typeface="Calibri"/>
            </a:endParaRPr>
          </a:p>
          <a:p>
            <a:pPr algn="just"/>
            <a:endParaRPr lang="en-US" sz="1200" b="1" dirty="0">
              <a:cs typeface="Calibri"/>
            </a:endParaRPr>
          </a:p>
          <a:p>
            <a:pPr algn="just"/>
            <a:r>
              <a:rPr lang="en-US" sz="1200" dirty="0" err="1">
                <a:cs typeface="Calibri"/>
              </a:rPr>
              <a:t>Tokenisations</a:t>
            </a:r>
            <a:r>
              <a:rPr lang="en-US" sz="1200" dirty="0">
                <a:cs typeface="Calibri"/>
              </a:rPr>
              <a:t> of asset, invoice factoring and financing and contract tracing, leveraging public and private Blockchain </a:t>
            </a:r>
            <a:endParaRPr lang="en-US" sz="1200" b="1" dirty="0">
              <a:cs typeface="Calibri"/>
            </a:endParaRPr>
          </a:p>
          <a:p>
            <a:pPr algn="just"/>
            <a:endParaRPr lang="en-US" sz="1200" dirty="0">
              <a:ea typeface="Calibri"/>
              <a:cs typeface="Calibri"/>
            </a:endParaRPr>
          </a:p>
          <a:p>
            <a:pPr algn="just"/>
            <a:endParaRPr lang="en-US" sz="1200" b="1" dirty="0"/>
          </a:p>
          <a:p>
            <a:pPr algn="just"/>
            <a:r>
              <a:rPr lang="en-US" sz="1200" dirty="0" err="1"/>
              <a:t>XinFin</a:t>
            </a:r>
            <a:r>
              <a:rPr lang="en-US" sz="1200" dirty="0"/>
              <a:t> has claimed this statistics through different publication. No relevant test results have been published.</a:t>
            </a:r>
            <a:endParaRPr lang="en-US" sz="1200" dirty="0">
              <a:cs typeface="Calibri"/>
            </a:endParaRPr>
          </a:p>
          <a:p>
            <a:pPr algn="just"/>
            <a:endParaRPr lang="en-US" sz="1200" b="1" dirty="0"/>
          </a:p>
          <a:p>
            <a:pPr algn="just"/>
            <a:endParaRPr lang="en-US" sz="1200" b="1" dirty="0"/>
          </a:p>
          <a:p>
            <a:pPr algn="just"/>
            <a:r>
              <a:rPr lang="en-US" sz="1200" dirty="0" err="1"/>
              <a:t>XinFin</a:t>
            </a:r>
            <a:r>
              <a:rPr lang="en-US" sz="1200" dirty="0"/>
              <a:t> is fully EVM-compatible, all ETH smart contract can be deployed and run on Ethereum network.</a:t>
            </a:r>
            <a:endParaRPr lang="en-US" sz="1200" dirty="0">
              <a:cs typeface="Calibri"/>
            </a:endParaRPr>
          </a:p>
          <a:p>
            <a:pPr algn="just"/>
            <a:endParaRPr lang="en-US" sz="1200" b="1" dirty="0"/>
          </a:p>
        </p:txBody>
      </p:sp>
      <p:sp>
        <p:nvSpPr>
          <p:cNvPr id="21" name="TextBox 20">
            <a:extLst>
              <a:ext uri="{FF2B5EF4-FFF2-40B4-BE49-F238E27FC236}">
                <a16:creationId xmlns:a16="http://schemas.microsoft.com/office/drawing/2014/main" id="{05D3B147-7000-9143-A00E-049B84E5587A}"/>
              </a:ext>
            </a:extLst>
          </p:cNvPr>
          <p:cNvSpPr txBox="1"/>
          <p:nvPr/>
        </p:nvSpPr>
        <p:spPr>
          <a:xfrm>
            <a:off x="7394861" y="1057658"/>
            <a:ext cx="3803911" cy="5262979"/>
          </a:xfrm>
          <a:prstGeom prst="rect">
            <a:avLst/>
          </a:prstGeom>
          <a:solidFill>
            <a:schemeClr val="bg1"/>
          </a:solidFill>
          <a:ln w="12700">
            <a:solidFill>
              <a:schemeClr val="tx1"/>
            </a:solidFill>
          </a:ln>
        </p:spPr>
        <p:txBody>
          <a:bodyPr wrap="square" lIns="91440" tIns="45720" rIns="91440" bIns="45720" rtlCol="0" anchor="t">
            <a:spAutoFit/>
          </a:bodyPr>
          <a:lstStyle/>
          <a:p>
            <a:pPr algn="just"/>
            <a:r>
              <a:rPr lang="en-US" sz="1200" b="1" dirty="0"/>
              <a:t>Our Comments</a:t>
            </a:r>
          </a:p>
          <a:p>
            <a:pPr algn="just"/>
            <a:endParaRPr lang="en-US" sz="1200" b="1" dirty="0"/>
          </a:p>
          <a:p>
            <a:pPr algn="just"/>
            <a:endParaRPr lang="en-US" sz="1200" b="1" dirty="0"/>
          </a:p>
          <a:p>
            <a:pPr algn="just"/>
            <a:r>
              <a:rPr lang="en-US" sz="1200" dirty="0" err="1"/>
              <a:t>DPoS</a:t>
            </a:r>
            <a:r>
              <a:rPr lang="en-US" sz="1200" dirty="0"/>
              <a:t> is also adopted in some other blockchain network e.g. Tron, EOS. They have contributed new ideas in the consensus. However, the XDC foundation is owning most of the validators which violates the original idea of </a:t>
            </a:r>
            <a:r>
              <a:rPr lang="en-US" sz="1200" dirty="0" err="1"/>
              <a:t>DeFi</a:t>
            </a:r>
            <a:r>
              <a:rPr lang="en-US" sz="1200" dirty="0"/>
              <a:t>.</a:t>
            </a:r>
            <a:endParaRPr lang="en-US" sz="1200" dirty="0">
              <a:cs typeface="Calibri"/>
            </a:endParaRPr>
          </a:p>
          <a:p>
            <a:pPr algn="just"/>
            <a:endParaRPr lang="en-US" sz="1200" b="1" dirty="0">
              <a:cs typeface="Calibri"/>
            </a:endParaRPr>
          </a:p>
          <a:p>
            <a:pPr algn="just"/>
            <a:endParaRPr lang="en-US" sz="1200" b="1" dirty="0">
              <a:cs typeface="Calibri"/>
            </a:endParaRPr>
          </a:p>
          <a:p>
            <a:pPr algn="just"/>
            <a:endParaRPr lang="en-US" sz="1200" b="1" dirty="0"/>
          </a:p>
          <a:p>
            <a:pPr algn="just"/>
            <a:r>
              <a:rPr lang="en-HK" sz="1200" dirty="0"/>
              <a:t>XinFin didn’t provide any code repository and smart contract templates which have adopted ISO20022 standard.</a:t>
            </a:r>
            <a:endParaRPr lang="en-HK" sz="1200" baseline="30000" dirty="0"/>
          </a:p>
          <a:p>
            <a:pPr algn="just"/>
            <a:endParaRPr lang="en-US" sz="1200" b="1" dirty="0"/>
          </a:p>
          <a:p>
            <a:pPr algn="just"/>
            <a:endParaRPr lang="en-US" sz="1200" b="1" dirty="0"/>
          </a:p>
          <a:p>
            <a:pPr algn="just"/>
            <a:r>
              <a:rPr lang="en-US" sz="1200" dirty="0" err="1">
                <a:ea typeface="Calibri" panose="020F0502020204030204"/>
                <a:cs typeface="Calibri" panose="020F0502020204030204"/>
              </a:rPr>
              <a:t>TradeFinex</a:t>
            </a:r>
            <a:r>
              <a:rPr lang="en-US" sz="1200" dirty="0">
                <a:ea typeface="Calibri" panose="020F0502020204030204"/>
                <a:cs typeface="Calibri" panose="020F0502020204030204"/>
              </a:rPr>
              <a:t> platform functions are inaccessible due to development. Functions such as invoicing is at POC stage for users testing.</a:t>
            </a:r>
          </a:p>
          <a:p>
            <a:pPr algn="just"/>
            <a:endParaRPr lang="en-US" sz="1200" b="1" dirty="0"/>
          </a:p>
          <a:p>
            <a:pPr algn="just"/>
            <a:r>
              <a:rPr lang="en-HK" sz="1200" dirty="0"/>
              <a:t>XinFin is underutilised and has no sufficient transactions to ender TPS figure, but we have also found that </a:t>
            </a:r>
            <a:r>
              <a:rPr lang="en-HK" sz="1200" dirty="0" err="1"/>
              <a:t>DPoS</a:t>
            </a:r>
            <a:r>
              <a:rPr lang="en-HK" sz="1200" dirty="0"/>
              <a:t> from TRON offers the same performance for 2000 TPS.</a:t>
            </a:r>
            <a:endParaRPr lang="en-HK" sz="1200" baseline="30000" dirty="0"/>
          </a:p>
          <a:p>
            <a:pPr algn="just"/>
            <a:endParaRPr lang="en-US" sz="1200" b="1" dirty="0"/>
          </a:p>
          <a:p>
            <a:pPr algn="just"/>
            <a:r>
              <a:rPr lang="en-US" sz="1200" dirty="0" err="1"/>
              <a:t>XinFin</a:t>
            </a:r>
            <a:r>
              <a:rPr lang="en-US" sz="1200" dirty="0"/>
              <a:t> is forked from ETH, XDC shares the same EVM and also all ETH account structure. Existing ETH wallet can be used on XDC network as long as the wallet owner switches the network ID.</a:t>
            </a:r>
            <a:endParaRPr lang="en-US" sz="1200" dirty="0">
              <a:ea typeface="Calibri"/>
              <a:cs typeface="Calibri"/>
            </a:endParaRPr>
          </a:p>
        </p:txBody>
      </p:sp>
    </p:spTree>
    <p:extLst>
      <p:ext uri="{BB962C8B-B14F-4D97-AF65-F5344CB8AC3E}">
        <p14:creationId xmlns:p14="http://schemas.microsoft.com/office/powerpoint/2010/main" val="17687671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5DFEB83-620B-A9B5-8BC6-3FAB4FA2DB32}"/>
              </a:ext>
            </a:extLst>
          </p:cNvPr>
          <p:cNvSpPr>
            <a:spLocks noGrp="1"/>
          </p:cNvSpPr>
          <p:nvPr>
            <p:ph type="title"/>
          </p:nvPr>
        </p:nvSpPr>
        <p:spPr/>
        <p:txBody>
          <a:bodyPr/>
          <a:lstStyle/>
          <a:p>
            <a:r>
              <a:rPr lang="en-US" altLang="zh-TW" dirty="0"/>
              <a:t>What Problem is RLN Solving</a:t>
            </a:r>
            <a:endParaRPr lang="zh-TW" altLang="en-US" dirty="0"/>
          </a:p>
        </p:txBody>
      </p:sp>
      <p:sp>
        <p:nvSpPr>
          <p:cNvPr id="3" name="內容版面配置區 2">
            <a:extLst>
              <a:ext uri="{FF2B5EF4-FFF2-40B4-BE49-F238E27FC236}">
                <a16:creationId xmlns:a16="http://schemas.microsoft.com/office/drawing/2014/main" id="{5C0F74E3-2B49-1F53-5A38-CF7249A34B8F}"/>
              </a:ext>
            </a:extLst>
          </p:cNvPr>
          <p:cNvSpPr>
            <a:spLocks noGrp="1"/>
          </p:cNvSpPr>
          <p:nvPr>
            <p:ph idx="1"/>
          </p:nvPr>
        </p:nvSpPr>
        <p:spPr/>
        <p:txBody>
          <a:bodyPr/>
          <a:lstStyle/>
          <a:p>
            <a:endParaRPr lang="zh-TW" altLang="en-US"/>
          </a:p>
        </p:txBody>
      </p:sp>
      <p:pic>
        <p:nvPicPr>
          <p:cNvPr id="5" name="圖片 4">
            <a:extLst>
              <a:ext uri="{FF2B5EF4-FFF2-40B4-BE49-F238E27FC236}">
                <a16:creationId xmlns:a16="http://schemas.microsoft.com/office/drawing/2014/main" id="{6EC7044A-ABDF-36C9-23B2-D2A1D0245B6F}"/>
              </a:ext>
            </a:extLst>
          </p:cNvPr>
          <p:cNvPicPr>
            <a:picLocks noChangeAspect="1"/>
          </p:cNvPicPr>
          <p:nvPr/>
        </p:nvPicPr>
        <p:blipFill>
          <a:blip r:embed="rId2"/>
          <a:stretch>
            <a:fillRect/>
          </a:stretch>
        </p:blipFill>
        <p:spPr>
          <a:xfrm>
            <a:off x="1196109" y="1602289"/>
            <a:ext cx="9050363" cy="4619119"/>
          </a:xfrm>
          <a:prstGeom prst="rect">
            <a:avLst/>
          </a:prstGeom>
        </p:spPr>
      </p:pic>
    </p:spTree>
    <p:extLst>
      <p:ext uri="{BB962C8B-B14F-4D97-AF65-F5344CB8AC3E}">
        <p14:creationId xmlns:p14="http://schemas.microsoft.com/office/powerpoint/2010/main" val="6247182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314B39-F061-F7F3-FA88-C6B54B978FA6}"/>
              </a:ext>
            </a:extLst>
          </p:cNvPr>
          <p:cNvSpPr>
            <a:spLocks noGrp="1"/>
          </p:cNvSpPr>
          <p:nvPr>
            <p:ph type="title"/>
          </p:nvPr>
        </p:nvSpPr>
        <p:spPr>
          <a:xfrm>
            <a:off x="714453" y="186399"/>
            <a:ext cx="2922599" cy="852692"/>
          </a:xfrm>
        </p:spPr>
        <p:txBody>
          <a:bodyPr/>
          <a:lstStyle/>
          <a:p>
            <a:r>
              <a:rPr lang="en-GB">
                <a:latin typeface="Avenir Next LT Pro"/>
              </a:rPr>
              <a:t>R3 Corda</a:t>
            </a:r>
            <a:endParaRPr lang="en-US"/>
          </a:p>
        </p:txBody>
      </p:sp>
      <p:sp>
        <p:nvSpPr>
          <p:cNvPr id="4" name="Slide Number Placeholder 3">
            <a:extLst>
              <a:ext uri="{FF2B5EF4-FFF2-40B4-BE49-F238E27FC236}">
                <a16:creationId xmlns:a16="http://schemas.microsoft.com/office/drawing/2014/main" id="{FB19E076-3D29-C48D-377B-4BF561A5077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F5FF29-4ACE-AC4F-9E8A-57C4F53DD435}" type="slidenum">
              <a:rPr kumimoji="0" lang="en-US" sz="1200" b="0" i="0" u="none" strike="noStrike" kern="1200" cap="none" spc="0" normalizeH="0" baseline="0" noProof="0" smtClean="0">
                <a:ln>
                  <a:noFill/>
                </a:ln>
                <a:solidFill>
                  <a:prstClr val="white"/>
                </a:solidFill>
                <a:effectLst/>
                <a:uLnTx/>
                <a:uFillTx/>
                <a:latin typeface="Avenir Next LT Pro" panose="020B0504020202020204" pitchFamily="34"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white"/>
              </a:solidFill>
              <a:effectLst/>
              <a:uLnTx/>
              <a:uFillTx/>
              <a:latin typeface="Avenir Next LT Pro" panose="020B0504020202020204" pitchFamily="34" charset="77"/>
              <a:ea typeface="+mn-ea"/>
              <a:cs typeface="+mn-cs"/>
            </a:endParaRPr>
          </a:p>
        </p:txBody>
      </p:sp>
      <p:sp>
        <p:nvSpPr>
          <p:cNvPr id="15" name="Rectangle 14">
            <a:extLst>
              <a:ext uri="{FF2B5EF4-FFF2-40B4-BE49-F238E27FC236}">
                <a16:creationId xmlns:a16="http://schemas.microsoft.com/office/drawing/2014/main" id="{5C8E7239-D433-0E77-8C5E-B15450B4ED7F}"/>
              </a:ext>
            </a:extLst>
          </p:cNvPr>
          <p:cNvSpPr/>
          <p:nvPr/>
        </p:nvSpPr>
        <p:spPr>
          <a:xfrm>
            <a:off x="433962" y="921188"/>
            <a:ext cx="1401101" cy="19632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Background</a:t>
            </a:r>
          </a:p>
        </p:txBody>
      </p:sp>
      <p:sp>
        <p:nvSpPr>
          <p:cNvPr id="16" name="Rectangle 15">
            <a:extLst>
              <a:ext uri="{FF2B5EF4-FFF2-40B4-BE49-F238E27FC236}">
                <a16:creationId xmlns:a16="http://schemas.microsoft.com/office/drawing/2014/main" id="{865C20AB-2D31-E1F4-5445-D0B84CAB6208}"/>
              </a:ext>
            </a:extLst>
          </p:cNvPr>
          <p:cNvSpPr/>
          <p:nvPr/>
        </p:nvSpPr>
        <p:spPr>
          <a:xfrm>
            <a:off x="433962" y="2955601"/>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Pros and Cons</a:t>
            </a:r>
          </a:p>
        </p:txBody>
      </p:sp>
      <p:sp>
        <p:nvSpPr>
          <p:cNvPr id="17" name="Rectangle 16">
            <a:extLst>
              <a:ext uri="{FF2B5EF4-FFF2-40B4-BE49-F238E27FC236}">
                <a16:creationId xmlns:a16="http://schemas.microsoft.com/office/drawing/2014/main" id="{A3836FE0-21BF-823D-7258-87DA5AED4917}"/>
              </a:ext>
            </a:extLst>
          </p:cNvPr>
          <p:cNvSpPr/>
          <p:nvPr/>
        </p:nvSpPr>
        <p:spPr>
          <a:xfrm>
            <a:off x="433962" y="4676877"/>
            <a:ext cx="1396426" cy="17107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Use Cases</a:t>
            </a:r>
          </a:p>
        </p:txBody>
      </p:sp>
      <p:sp>
        <p:nvSpPr>
          <p:cNvPr id="19" name="Rectangle 18">
            <a:extLst>
              <a:ext uri="{FF2B5EF4-FFF2-40B4-BE49-F238E27FC236}">
                <a16:creationId xmlns:a16="http://schemas.microsoft.com/office/drawing/2014/main" id="{05B753D4-A409-9FBE-7156-5D2741637192}"/>
              </a:ext>
            </a:extLst>
          </p:cNvPr>
          <p:cNvSpPr/>
          <p:nvPr/>
        </p:nvSpPr>
        <p:spPr>
          <a:xfrm>
            <a:off x="7161427" y="929966"/>
            <a:ext cx="3931933" cy="5457673"/>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nchorCtr="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Avenir Next LT Pro"/>
                <a:ea typeface="+mn-ea"/>
                <a:cs typeface="+mn-cs"/>
              </a:rPr>
              <a:t>World Bank &amp; Commonwealth Bank of Australia (Bond-</a:t>
            </a:r>
            <a:r>
              <a:rPr kumimoji="0" lang="en-US" sz="1200" b="1" i="0" u="none" strike="noStrike" kern="1200" cap="none" spc="0" normalizeH="0" baseline="0" noProof="0" err="1">
                <a:ln>
                  <a:noFill/>
                </a:ln>
                <a:solidFill>
                  <a:prstClr val="black"/>
                </a:solidFill>
                <a:effectLst/>
                <a:uLnTx/>
                <a:uFillTx/>
                <a:latin typeface="Avenir Next LT Pro"/>
                <a:ea typeface="+mn-ea"/>
                <a:cs typeface="+mn-cs"/>
              </a:rPr>
              <a:t>i</a:t>
            </a:r>
            <a:r>
              <a:rPr kumimoji="0" lang="en-US" sz="1200" b="1" i="0" u="none" strike="noStrike" kern="1200" cap="none" spc="0" normalizeH="0" baseline="0" noProof="0">
                <a:ln>
                  <a:noFill/>
                </a:ln>
                <a:solidFill>
                  <a:prstClr val="black"/>
                </a:solidFill>
                <a:effectLst/>
                <a:uLnTx/>
                <a:uFillTx/>
                <a:latin typeface="Avenir Next LT Pro"/>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Bond issuance platform to enable management and settlement of digital bonds.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b="0" i="0" u="none" strike="noStrike" kern="1200" cap="none" spc="0" normalizeH="0" baseline="0" noProof="0">
              <a:ln>
                <a:noFill/>
              </a:ln>
              <a:solidFill>
                <a:prstClr val="black"/>
              </a:solidFill>
              <a:effectLst/>
              <a:uLnTx/>
              <a:uFillTx/>
              <a:latin typeface="Avenir Next LT Pro"/>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Avenir Next LT Pro"/>
                <a:ea typeface="+mn-ea"/>
                <a:cs typeface="+mn-cs"/>
              </a:rPr>
              <a:t>SIX Digital Exchange (SDX)</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Subsidiary of SIX Group, digital exchange for trading securities, including digitized bonds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Avenir Next LT Pro"/>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Avenir Next LT Pro"/>
                <a:ea typeface="+mn-ea"/>
                <a:cs typeface="+mn-cs"/>
              </a:rPr>
              <a:t>Asian Development Bank (ADB)</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Cross-border multi-currency securities settlement system in Asia</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Avenir Next LT Pro"/>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HK" sz="1200" b="1"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rPr>
              <a:t>Monetary Authority of Singapore (Project Ubin)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HK" sz="120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rPr>
              <a:t>Wholesale interbank CBDCs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Avenir Next LT Pro"/>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Avenir Next LT Pro"/>
                <a:ea typeface="+mn-ea"/>
                <a:cs typeface="+mn-cs"/>
              </a:rPr>
              <a:t>HSBC, ING, SCB, etc. (Contour)</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A trade finance platform that allows banks and corporate clients to manage trade transactions from initiation to settlement, issuance of letter of credit, management of trade documents and payment trackers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Avenir Next LT Pro"/>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HK" sz="1200" b="1" i="0" u="none" strike="noStrike" kern="1200" cap="none" spc="0" normalizeH="0" baseline="0" noProof="0">
                <a:ln>
                  <a:noFill/>
                </a:ln>
                <a:solidFill>
                  <a:srgbClr val="1D2228"/>
                </a:solidFill>
                <a:effectLst/>
                <a:uLnTx/>
                <a:uFillTx/>
                <a:latin typeface="Avenir Next LT Pro" panose="020B0504020202020204" pitchFamily="34" charset="0"/>
                <a:ea typeface="+mn-ea"/>
                <a:cs typeface="+mn-cs"/>
              </a:rPr>
              <a:t>SBI Holdings</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HK" sz="120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rPr>
              <a:t>FX margin trading</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b="1" i="0" u="none" strike="noStrike" kern="1200" cap="none" spc="0" normalizeH="0" baseline="0" noProof="0">
              <a:ln>
                <a:noFill/>
              </a:ln>
              <a:solidFill>
                <a:prstClr val="black"/>
              </a:solidFill>
              <a:effectLst/>
              <a:uLnTx/>
              <a:uFillTx/>
              <a:latin typeface="Avenir Next LT Pro"/>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20" name="Rectangle 19">
            <a:extLst>
              <a:ext uri="{FF2B5EF4-FFF2-40B4-BE49-F238E27FC236}">
                <a16:creationId xmlns:a16="http://schemas.microsoft.com/office/drawing/2014/main" id="{97FC5078-B1A9-792C-C26C-A21A8D4D427A}"/>
              </a:ext>
            </a:extLst>
          </p:cNvPr>
          <p:cNvSpPr/>
          <p:nvPr/>
        </p:nvSpPr>
        <p:spPr>
          <a:xfrm>
            <a:off x="1898379" y="2955601"/>
            <a:ext cx="3976170"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nchorCtr="0"/>
          <a:lstStyle/>
          <a:p>
            <a:pPr marL="312738" marR="0" lvl="0" indent="-312738"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Need-to-know basis privacy-enabling feature: only involved party knows the details of a transaction</a:t>
            </a:r>
          </a:p>
          <a:p>
            <a:pPr marL="312738" marR="0" lvl="0" indent="-312738"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Varieties of use cases including CBDC POC had been built atop</a:t>
            </a:r>
          </a:p>
          <a:p>
            <a:pPr marL="285750" marR="0" lvl="0"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JVM-based infrastructures supported</a:t>
            </a:r>
          </a:p>
          <a:p>
            <a:pPr marL="285750" marR="0" lvl="0"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endParaRPr kumimoji="0" lang="en-US" sz="1200" b="0" i="0" u="none" strike="noStrike" kern="1200" cap="none" spc="0" normalizeH="0" baseline="0" noProof="0">
              <a:ln>
                <a:noFill/>
              </a:ln>
              <a:solidFill>
                <a:prstClr val="black"/>
              </a:solidFill>
              <a:effectLst/>
              <a:uLnTx/>
              <a:uFillTx/>
              <a:latin typeface="Avenir Next LT Pro"/>
              <a:ea typeface="+mn-ea"/>
              <a:cs typeface="+mn-cs"/>
            </a:endParaRPr>
          </a:p>
          <a:p>
            <a:pPr marL="274638" marR="0" lvl="0" indent="-274638" algn="l" defTabSz="914400" rtl="0" eaLnBrk="1" fontAlgn="auto" latinLnBrk="0" hangingPunct="1">
              <a:lnSpc>
                <a:spcPct val="100000"/>
              </a:lnSpc>
              <a:spcBef>
                <a:spcPts val="0"/>
              </a:spcBef>
              <a:spcAft>
                <a:spcPts val="0"/>
              </a:spcAft>
              <a:buClr>
                <a:prstClr val="black"/>
              </a:buClr>
              <a:buSzTx/>
              <a:buFont typeface="System Font Regular"/>
              <a:buChar char="x"/>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Hard to scale up horizontally</a:t>
            </a:r>
          </a:p>
          <a:p>
            <a:pPr marL="285750" marR="0" lvl="0" indent="-285750" algn="l" defTabSz="914400" rtl="0" eaLnBrk="1" fontAlgn="auto" latinLnBrk="0" hangingPunct="1">
              <a:lnSpc>
                <a:spcPct val="100000"/>
              </a:lnSpc>
              <a:spcBef>
                <a:spcPts val="0"/>
              </a:spcBef>
              <a:spcAft>
                <a:spcPts val="0"/>
              </a:spcAft>
              <a:buClr>
                <a:prstClr val="black"/>
              </a:buClr>
              <a:buSzTx/>
              <a:buFont typeface="Arial" panose="020B0604020202020204" pitchFamily="34" charset="0"/>
              <a:buChar char="•"/>
              <a:tabLst/>
              <a:defRPr/>
            </a:pPr>
            <a:endParaRPr kumimoji="0" lang="en-US" sz="14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21" name="Rectangle 20">
            <a:extLst>
              <a:ext uri="{FF2B5EF4-FFF2-40B4-BE49-F238E27FC236}">
                <a16:creationId xmlns:a16="http://schemas.microsoft.com/office/drawing/2014/main" id="{2786452B-0F2F-03F1-2929-D918870C6674}"/>
              </a:ext>
            </a:extLst>
          </p:cNvPr>
          <p:cNvSpPr/>
          <p:nvPr/>
        </p:nvSpPr>
        <p:spPr>
          <a:xfrm>
            <a:off x="1898381" y="4681238"/>
            <a:ext cx="3961537" cy="1706088"/>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nchorCtr="0"/>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Wholesale CBDC (</a:t>
            </a:r>
            <a:r>
              <a:rPr kumimoji="0" lang="en-US" sz="1200" b="0" i="0" u="none" strike="noStrike" kern="1200" cap="none" spc="0" normalizeH="0" baseline="0" noProof="0" err="1">
                <a:ln>
                  <a:noFill/>
                </a:ln>
                <a:solidFill>
                  <a:prstClr val="black"/>
                </a:solidFill>
                <a:effectLst/>
                <a:uLnTx/>
                <a:uFillTx/>
                <a:latin typeface="Avenir Next LT Pro"/>
                <a:ea typeface="+mn-ea"/>
                <a:cs typeface="+mn-cs"/>
              </a:rPr>
              <a:t>e.g</a:t>
            </a:r>
            <a:r>
              <a:rPr kumimoji="0" lang="en-US" sz="1200" b="0" i="0" u="none" strike="noStrike" kern="1200" cap="none" spc="0" normalizeH="0" baseline="0" noProof="0">
                <a:ln>
                  <a:noFill/>
                </a:ln>
                <a:solidFill>
                  <a:prstClr val="black"/>
                </a:solidFill>
                <a:effectLst/>
                <a:uLnTx/>
                <a:uFillTx/>
                <a:latin typeface="Avenir Next LT Pro"/>
                <a:ea typeface="+mn-ea"/>
                <a:cs typeface="+mn-cs"/>
              </a:rPr>
              <a:t> .Project Ubin, Jasper)</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Interbank Settlement and Cross Border Transfer</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Digitalized Bonds (e.g. SDX, World Bank &amp; Commonwealth Bank of Australia Bond-</a:t>
            </a:r>
            <a:r>
              <a:rPr kumimoji="0" lang="en-US" sz="1200" b="0" i="0" u="none" strike="noStrike" kern="1200" cap="none" spc="0" normalizeH="0" baseline="0" noProof="0" err="1">
                <a:ln>
                  <a:noFill/>
                </a:ln>
                <a:solidFill>
                  <a:prstClr val="black"/>
                </a:solidFill>
                <a:effectLst/>
                <a:uLnTx/>
                <a:uFillTx/>
                <a:latin typeface="Avenir Next LT Pro"/>
                <a:ea typeface="+mn-ea"/>
                <a:cs typeface="+mn-cs"/>
              </a:rPr>
              <a:t>i</a:t>
            </a:r>
            <a:r>
              <a:rPr kumimoji="0" lang="en-US" sz="1200" b="0" i="0" u="none" strike="noStrike" kern="1200" cap="none" spc="0" normalizeH="0" baseline="0" noProof="0">
                <a:ln>
                  <a:noFill/>
                </a:ln>
                <a:solidFill>
                  <a:prstClr val="black"/>
                </a:solidFill>
                <a:effectLst/>
                <a:uLnTx/>
                <a:uFillTx/>
                <a:latin typeface="Avenir Next LT Pro"/>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Trade Finance (e.g. Contour, Marco Polo, Voltron, </a:t>
            </a:r>
            <a:r>
              <a:rPr kumimoji="0" lang="en-US" sz="1200" b="0" i="0" u="none" strike="noStrike" kern="1200" cap="none" spc="0" normalizeH="0" baseline="0" noProof="0" err="1">
                <a:ln>
                  <a:noFill/>
                </a:ln>
                <a:solidFill>
                  <a:prstClr val="black"/>
                </a:solidFill>
                <a:effectLst/>
                <a:uLnTx/>
                <a:uFillTx/>
                <a:latin typeface="Avenir Next LT Pro"/>
                <a:ea typeface="+mn-ea"/>
                <a:cs typeface="+mn-cs"/>
              </a:rPr>
              <a:t>Komgo</a:t>
            </a:r>
            <a:r>
              <a:rPr kumimoji="0" lang="en-US" sz="1200" b="0" i="0" u="none" strike="noStrike" kern="1200" cap="none" spc="0" normalizeH="0" baseline="0" noProof="0">
                <a:ln>
                  <a:noFill/>
                </a:ln>
                <a:solidFill>
                  <a:prstClr val="black"/>
                </a:solidFill>
                <a:effectLst/>
                <a:uLnTx/>
                <a:uFillTx/>
                <a:latin typeface="Avenir Next LT Pro"/>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Securities Lending (e.g. </a:t>
            </a:r>
            <a:r>
              <a:rPr kumimoji="0" lang="en-US" sz="1200" b="0" i="0" u="none" strike="noStrike" kern="1200" cap="none" spc="0" normalizeH="0" baseline="0" noProof="0" err="1">
                <a:ln>
                  <a:noFill/>
                </a:ln>
                <a:solidFill>
                  <a:prstClr val="black"/>
                </a:solidFill>
                <a:effectLst/>
                <a:uLnTx/>
                <a:uFillTx/>
                <a:latin typeface="Avenir Next LT Pro"/>
                <a:ea typeface="+mn-ea"/>
                <a:cs typeface="+mn-cs"/>
              </a:rPr>
              <a:t>HQLAx</a:t>
            </a:r>
            <a:r>
              <a:rPr kumimoji="0" lang="en-US" sz="1200" b="0" i="0" u="none" strike="noStrike" kern="1200" cap="none" spc="0" normalizeH="0" baseline="0" noProof="0">
                <a:ln>
                  <a:noFill/>
                </a:ln>
                <a:solidFill>
                  <a:prstClr val="black"/>
                </a:solidFill>
                <a:effectLst/>
                <a:uLnTx/>
                <a:uFillTx/>
                <a:latin typeface="Avenir Next LT Pro"/>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b="0" i="0" u="none" strike="noStrike" kern="1200" cap="none" spc="0" normalizeH="0" baseline="0" noProof="0">
              <a:ln>
                <a:noFill/>
              </a:ln>
              <a:solidFill>
                <a:prstClr val="black"/>
              </a:solidFill>
              <a:effectLst/>
              <a:uLnTx/>
              <a:uFillTx/>
              <a:latin typeface="Avenir Next LT Pro"/>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b="0" i="0" u="none" strike="noStrike" kern="1200" cap="none" spc="0" normalizeH="0" baseline="0" noProof="0">
              <a:ln>
                <a:noFill/>
              </a:ln>
              <a:solidFill>
                <a:prstClr val="black"/>
              </a:solidFill>
              <a:effectLst/>
              <a:uLnTx/>
              <a:uFillTx/>
              <a:latin typeface="Avenir Next LT Pro"/>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22" name="Rectangle 21">
            <a:extLst>
              <a:ext uri="{FF2B5EF4-FFF2-40B4-BE49-F238E27FC236}">
                <a16:creationId xmlns:a16="http://schemas.microsoft.com/office/drawing/2014/main" id="{D2428ADE-CAEE-0196-8E51-4494CD883A88}"/>
              </a:ext>
            </a:extLst>
          </p:cNvPr>
          <p:cNvSpPr/>
          <p:nvPr/>
        </p:nvSpPr>
        <p:spPr>
          <a:xfrm>
            <a:off x="1898379" y="925863"/>
            <a:ext cx="3976169" cy="195853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nchorCtr="0"/>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rPr>
              <a:t>Founded in 2014 as banks, regulators, and technology consortium</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rPr>
              <a:t>Distributed Ledger Technology (DLT) that specializes in financial industry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rPr>
              <a:t>Main focus is on facilitating the exchange of financial assets</a:t>
            </a:r>
          </a:p>
        </p:txBody>
      </p:sp>
      <p:sp>
        <p:nvSpPr>
          <p:cNvPr id="45" name="TextBox 44">
            <a:extLst>
              <a:ext uri="{FF2B5EF4-FFF2-40B4-BE49-F238E27FC236}">
                <a16:creationId xmlns:a16="http://schemas.microsoft.com/office/drawing/2014/main" id="{F764650F-7963-105B-C779-2CB17D6CB589}"/>
              </a:ext>
            </a:extLst>
          </p:cNvPr>
          <p:cNvSpPr txBox="1"/>
          <p:nvPr/>
        </p:nvSpPr>
        <p:spPr>
          <a:xfrm>
            <a:off x="5841093" y="3913107"/>
            <a:ext cx="1353793" cy="307777"/>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Partnership</a:t>
            </a:r>
          </a:p>
        </p:txBody>
      </p:sp>
      <p:pic>
        <p:nvPicPr>
          <p:cNvPr id="46" name="Picture 45">
            <a:extLst>
              <a:ext uri="{FF2B5EF4-FFF2-40B4-BE49-F238E27FC236}">
                <a16:creationId xmlns:a16="http://schemas.microsoft.com/office/drawing/2014/main" id="{8F249680-8E46-61AC-2306-3516622EE2DA}"/>
              </a:ext>
            </a:extLst>
          </p:cNvPr>
          <p:cNvPicPr>
            <a:picLocks noChangeAspect="1"/>
          </p:cNvPicPr>
          <p:nvPr/>
        </p:nvPicPr>
        <p:blipFill>
          <a:blip r:embed="rId3"/>
          <a:stretch>
            <a:fillRect/>
          </a:stretch>
        </p:blipFill>
        <p:spPr>
          <a:xfrm>
            <a:off x="6255734" y="3479468"/>
            <a:ext cx="509878" cy="509878"/>
          </a:xfrm>
          <a:prstGeom prst="rect">
            <a:avLst/>
          </a:prstGeom>
        </p:spPr>
      </p:pic>
      <p:cxnSp>
        <p:nvCxnSpPr>
          <p:cNvPr id="47" name="Straight Arrow Connector 46">
            <a:extLst>
              <a:ext uri="{FF2B5EF4-FFF2-40B4-BE49-F238E27FC236}">
                <a16:creationId xmlns:a16="http://schemas.microsoft.com/office/drawing/2014/main" id="{8B9D6556-B1C4-CF54-D33B-779E7532648F}"/>
              </a:ext>
            </a:extLst>
          </p:cNvPr>
          <p:cNvCxnSpPr>
            <a:cxnSpLocks/>
          </p:cNvCxnSpPr>
          <p:nvPr/>
        </p:nvCxnSpPr>
        <p:spPr>
          <a:xfrm>
            <a:off x="6029476" y="3365042"/>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48" name="Straight Arrow Connector 47">
            <a:extLst>
              <a:ext uri="{FF2B5EF4-FFF2-40B4-BE49-F238E27FC236}">
                <a16:creationId xmlns:a16="http://schemas.microsoft.com/office/drawing/2014/main" id="{40B1DA97-6CEE-B8E3-F2E2-9F5AB32E3524}"/>
              </a:ext>
            </a:extLst>
          </p:cNvPr>
          <p:cNvCxnSpPr>
            <a:cxnSpLocks/>
          </p:cNvCxnSpPr>
          <p:nvPr/>
        </p:nvCxnSpPr>
        <p:spPr>
          <a:xfrm>
            <a:off x="6063817" y="4347063"/>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sp>
        <p:nvSpPr>
          <p:cNvPr id="6" name="Rectangle 12">
            <a:extLst>
              <a:ext uri="{FF2B5EF4-FFF2-40B4-BE49-F238E27FC236}">
                <a16:creationId xmlns:a16="http://schemas.microsoft.com/office/drawing/2014/main" id="{5C93A21F-BB7D-0967-50AB-1C7D64F6FFE6}"/>
              </a:ext>
            </a:extLst>
          </p:cNvPr>
          <p:cNvSpPr/>
          <p:nvPr/>
        </p:nvSpPr>
        <p:spPr>
          <a:xfrm>
            <a:off x="28575" y="6492875"/>
            <a:ext cx="11156649" cy="363894"/>
          </a:xfrm>
          <a:prstGeom prst="rect">
            <a:avLst/>
          </a:prstGeom>
          <a:solidFill>
            <a:srgbClr val="1F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783388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314B39-F061-F7F3-FA88-C6B54B978FA6}"/>
              </a:ext>
            </a:extLst>
          </p:cNvPr>
          <p:cNvSpPr>
            <a:spLocks noGrp="1"/>
          </p:cNvSpPr>
          <p:nvPr>
            <p:ph type="title"/>
          </p:nvPr>
        </p:nvSpPr>
        <p:spPr/>
        <p:txBody>
          <a:bodyPr/>
          <a:lstStyle/>
          <a:p>
            <a:r>
              <a:rPr lang="en-GB">
                <a:latin typeface="Avenir Next LT Pro"/>
              </a:rPr>
              <a:t>Hyperledger Fabric</a:t>
            </a:r>
            <a:endParaRPr lang="en-US"/>
          </a:p>
        </p:txBody>
      </p:sp>
      <p:sp>
        <p:nvSpPr>
          <p:cNvPr id="4" name="Slide Number Placeholder 3">
            <a:extLst>
              <a:ext uri="{FF2B5EF4-FFF2-40B4-BE49-F238E27FC236}">
                <a16:creationId xmlns:a16="http://schemas.microsoft.com/office/drawing/2014/main" id="{FB19E076-3D29-C48D-377B-4BF561A5077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F5FF29-4ACE-AC4F-9E8A-57C4F53DD435}" type="slidenum">
              <a:rPr kumimoji="0" lang="en-US" sz="1200" b="0" i="0" u="none" strike="noStrike" kern="1200" cap="none" spc="0" normalizeH="0" baseline="0" noProof="0" smtClean="0">
                <a:ln>
                  <a:noFill/>
                </a:ln>
                <a:solidFill>
                  <a:prstClr val="white"/>
                </a:solidFill>
                <a:effectLst/>
                <a:uLnTx/>
                <a:uFillTx/>
                <a:latin typeface="Avenir Next LT Pro" panose="020B0504020202020204" pitchFamily="34"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white"/>
              </a:solidFill>
              <a:effectLst/>
              <a:uLnTx/>
              <a:uFillTx/>
              <a:latin typeface="Avenir Next LT Pro" panose="020B0504020202020204" pitchFamily="34" charset="77"/>
              <a:ea typeface="+mn-ea"/>
              <a:cs typeface="+mn-cs"/>
            </a:endParaRPr>
          </a:p>
        </p:txBody>
      </p:sp>
      <p:sp>
        <p:nvSpPr>
          <p:cNvPr id="15" name="Rectangle 14">
            <a:extLst>
              <a:ext uri="{FF2B5EF4-FFF2-40B4-BE49-F238E27FC236}">
                <a16:creationId xmlns:a16="http://schemas.microsoft.com/office/drawing/2014/main" id="{5C8E7239-D433-0E77-8C5E-B15450B4ED7F}"/>
              </a:ext>
            </a:extLst>
          </p:cNvPr>
          <p:cNvSpPr/>
          <p:nvPr/>
        </p:nvSpPr>
        <p:spPr>
          <a:xfrm>
            <a:off x="433962" y="921188"/>
            <a:ext cx="1401101" cy="19632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Background</a:t>
            </a:r>
          </a:p>
        </p:txBody>
      </p:sp>
      <p:sp>
        <p:nvSpPr>
          <p:cNvPr id="16" name="Rectangle 15">
            <a:extLst>
              <a:ext uri="{FF2B5EF4-FFF2-40B4-BE49-F238E27FC236}">
                <a16:creationId xmlns:a16="http://schemas.microsoft.com/office/drawing/2014/main" id="{865C20AB-2D31-E1F4-5445-D0B84CAB6208}"/>
              </a:ext>
            </a:extLst>
          </p:cNvPr>
          <p:cNvSpPr/>
          <p:nvPr/>
        </p:nvSpPr>
        <p:spPr>
          <a:xfrm>
            <a:off x="433962" y="2955601"/>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HK" sz="1400" b="1" i="0" u="none" strike="noStrike" kern="1200" cap="none" spc="0" normalizeH="0" baseline="0" noProof="0">
                <a:ln>
                  <a:noFill/>
                </a:ln>
                <a:solidFill>
                  <a:prstClr val="white"/>
                </a:solidFill>
                <a:effectLst/>
                <a:uLnTx/>
                <a:uFillTx/>
                <a:latin typeface="Avenir Next LT Pro"/>
                <a:ea typeface="新細明體" panose="02020500000000000000" pitchFamily="18" charset="-120"/>
                <a:cs typeface="+mn-cs"/>
              </a:rPr>
              <a:t>Pros and Cons</a:t>
            </a:r>
          </a:p>
        </p:txBody>
      </p:sp>
      <p:sp>
        <p:nvSpPr>
          <p:cNvPr id="17" name="Rectangle 16">
            <a:extLst>
              <a:ext uri="{FF2B5EF4-FFF2-40B4-BE49-F238E27FC236}">
                <a16:creationId xmlns:a16="http://schemas.microsoft.com/office/drawing/2014/main" id="{A3836FE0-21BF-823D-7258-87DA5AED4917}"/>
              </a:ext>
            </a:extLst>
          </p:cNvPr>
          <p:cNvSpPr/>
          <p:nvPr/>
        </p:nvSpPr>
        <p:spPr>
          <a:xfrm>
            <a:off x="433962" y="4676877"/>
            <a:ext cx="1396426" cy="17107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Use Cases</a:t>
            </a:r>
          </a:p>
        </p:txBody>
      </p:sp>
      <p:sp>
        <p:nvSpPr>
          <p:cNvPr id="19" name="Rectangle 18">
            <a:extLst>
              <a:ext uri="{FF2B5EF4-FFF2-40B4-BE49-F238E27FC236}">
                <a16:creationId xmlns:a16="http://schemas.microsoft.com/office/drawing/2014/main" id="{05B753D4-A409-9FBE-7156-5D2741637192}"/>
              </a:ext>
            </a:extLst>
          </p:cNvPr>
          <p:cNvSpPr/>
          <p:nvPr/>
        </p:nvSpPr>
        <p:spPr>
          <a:xfrm>
            <a:off x="7161428" y="921188"/>
            <a:ext cx="3931933" cy="5457673"/>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Avenir Next LT Pro"/>
                <a:ea typeface="+mn-ea"/>
                <a:cs typeface="+mn-cs"/>
              </a:rPr>
              <a:t>Maersk, IBM (</a:t>
            </a:r>
            <a:r>
              <a:rPr kumimoji="0" lang="en-US" sz="1200" b="1" i="0" u="none" strike="noStrike" kern="1200" cap="none" spc="0" normalizeH="0" baseline="0" noProof="0" err="1">
                <a:ln>
                  <a:noFill/>
                </a:ln>
                <a:solidFill>
                  <a:prstClr val="black"/>
                </a:solidFill>
                <a:effectLst/>
                <a:uLnTx/>
                <a:uFillTx/>
                <a:latin typeface="Avenir Next LT Pro"/>
                <a:ea typeface="+mn-ea"/>
                <a:cs typeface="+mn-cs"/>
              </a:rPr>
              <a:t>TradeLens</a:t>
            </a:r>
            <a:r>
              <a:rPr kumimoji="0" lang="en-US" sz="1200" b="1" i="0" u="none" strike="noStrike" kern="1200" cap="none" spc="0" normalizeH="0" baseline="0" noProof="0">
                <a:ln>
                  <a:noFill/>
                </a:ln>
                <a:solidFill>
                  <a:prstClr val="black"/>
                </a:solidFill>
                <a:effectLst/>
                <a:uLnTx/>
                <a:uFillTx/>
                <a:latin typeface="Avenir Next LT Pro"/>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HK" sz="120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rPr>
              <a:t>users can exchange trade and shipping data, the platform provides a single, shared view of the entire supply chain and real-time monitoring of cargos, goods movement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b="0" i="0" u="none" strike="noStrike" kern="1200" cap="none" spc="0" normalizeH="0" baseline="0" noProof="0">
              <a:ln>
                <a:noFill/>
              </a:ln>
              <a:solidFill>
                <a:prstClr val="black"/>
              </a:solidFill>
              <a:effectLst/>
              <a:uLnTx/>
              <a:uFillTx/>
              <a:latin typeface="Avenir Next LT Pro"/>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HK" sz="1200" b="1"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rPr>
              <a:t>HSBC, Santander, </a:t>
            </a:r>
            <a:r>
              <a:rPr kumimoji="0" lang="en-US" altLang="zh-HK" sz="1200" b="1" i="0" u="none" strike="noStrike" kern="1200" cap="none" spc="0" normalizeH="0" baseline="0" noProof="0" err="1">
                <a:ln>
                  <a:noFill/>
                </a:ln>
                <a:solidFill>
                  <a:prstClr val="black"/>
                </a:solidFill>
                <a:effectLst/>
                <a:uLnTx/>
                <a:uFillTx/>
                <a:latin typeface="Avenir Next LT Pro"/>
                <a:ea typeface="新細明體" panose="02020500000000000000" pitchFamily="18" charset="-120"/>
                <a:cs typeface="+mn-cs"/>
              </a:rPr>
              <a:t>etc</a:t>
            </a:r>
            <a:r>
              <a:rPr kumimoji="0" lang="en-US" altLang="zh-HK" sz="1200" b="1"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rPr>
              <a:t> (</a:t>
            </a:r>
            <a:r>
              <a:rPr kumimoji="0" lang="en-US" altLang="zh-HK" sz="1200" b="1" i="0" u="none" strike="noStrike" kern="1200" cap="none" spc="0" normalizeH="0" baseline="0" noProof="0" err="1">
                <a:ln>
                  <a:noFill/>
                </a:ln>
                <a:solidFill>
                  <a:prstClr val="black"/>
                </a:solidFill>
                <a:effectLst/>
                <a:uLnTx/>
                <a:uFillTx/>
                <a:latin typeface="Avenir Next LT Pro"/>
                <a:ea typeface="新細明體" panose="02020500000000000000" pitchFamily="18" charset="-120"/>
                <a:cs typeface="+mn-cs"/>
              </a:rPr>
              <a:t>We.trade</a:t>
            </a:r>
            <a:r>
              <a:rPr kumimoji="0" lang="en-US" altLang="zh-HK" sz="1200" b="1"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HK" sz="120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rPr>
              <a:t>users can exchange trade and shipping data, the platform provides a single, shared view of the entire supply chain and real-time monitoring of goods movement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HK" sz="120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HK" sz="1200" b="1"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rPr>
              <a:t>Government of Bermuda (</a:t>
            </a:r>
            <a:r>
              <a:rPr kumimoji="0" lang="en-US" altLang="zh-HK" sz="1200" b="1" i="0" u="none" strike="noStrike" kern="1200" cap="none" spc="0" normalizeH="0" baseline="0" noProof="0" err="1">
                <a:ln>
                  <a:noFill/>
                </a:ln>
                <a:solidFill>
                  <a:prstClr val="black"/>
                </a:solidFill>
                <a:effectLst/>
                <a:uLnTx/>
                <a:uFillTx/>
                <a:latin typeface="Avenir Next LT Pro"/>
                <a:ea typeface="新細明體" panose="02020500000000000000" pitchFamily="18" charset="-120"/>
                <a:cs typeface="+mn-cs"/>
              </a:rPr>
              <a:t>Viant</a:t>
            </a:r>
            <a:r>
              <a:rPr kumimoji="0" lang="en-US" altLang="zh-HK" sz="1200" b="1"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HK" sz="120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rPr>
              <a:t>platform management of property title and deeds in the country</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HK" sz="120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HK" sz="1200" b="1"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rPr>
              <a:t>BNY Mellon, State Street, Deloitte (</a:t>
            </a:r>
            <a:r>
              <a:rPr kumimoji="0" lang="en-US" altLang="zh-HK" sz="1200" b="1" i="0" u="none" strike="noStrike" kern="1200" cap="none" spc="0" normalizeH="0" baseline="0" noProof="0" err="1">
                <a:ln>
                  <a:noFill/>
                </a:ln>
                <a:solidFill>
                  <a:prstClr val="black"/>
                </a:solidFill>
                <a:effectLst/>
                <a:uLnTx/>
                <a:uFillTx/>
                <a:latin typeface="Avenir Next LT Pro"/>
                <a:ea typeface="新細明體" panose="02020500000000000000" pitchFamily="18" charset="-120"/>
                <a:cs typeface="+mn-cs"/>
              </a:rPr>
              <a:t>FundGuard</a:t>
            </a:r>
            <a:r>
              <a:rPr kumimoji="0" lang="en-US" altLang="zh-HK" sz="1200" b="1"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HK" sz="120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rPr>
              <a:t>investment funds tracking and management, risks management tools and portfolio optimizations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HK" sz="120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HK" sz="1200" b="1"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rPr>
              <a:t>Sberbank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HK" sz="120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rPr>
              <a:t>trade finance transactions, including exchanging letters of credit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HK" sz="120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Avenir Next LT Pro"/>
                <a:ea typeface="+mn-ea"/>
                <a:cs typeface="+mn-cs"/>
              </a:rPr>
              <a:t>Visa</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HK" sz="1200" b="0" i="0" u="none" strike="noStrike" kern="1200" cap="none" spc="0" normalizeH="0" baseline="0" noProof="0">
                <a:ln>
                  <a:noFill/>
                </a:ln>
                <a:solidFill>
                  <a:srgbClr val="444444"/>
                </a:solidFill>
                <a:effectLst/>
                <a:uLnTx/>
                <a:uFillTx/>
                <a:latin typeface="Open Sans" panose="020F0502020204030204" pitchFamily="34" charset="0"/>
                <a:ea typeface="+mn-ea"/>
                <a:cs typeface="+mn-cs"/>
              </a:rPr>
              <a:t>B2B Connect payments platform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HK" sz="1200" b="0" i="0" u="none" strike="noStrike" kern="1200" cap="none" spc="0" normalizeH="0" baseline="0" noProof="0">
              <a:ln>
                <a:noFill/>
              </a:ln>
              <a:solidFill>
                <a:srgbClr val="444444"/>
              </a:solidFill>
              <a:effectLst/>
              <a:uLnTx/>
              <a:uFillTx/>
              <a:latin typeface="Open Sans"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Avenir Next LT Pro"/>
                <a:ea typeface="+mn-ea"/>
                <a:cs typeface="+mn-cs"/>
              </a:rPr>
              <a:t>GSBN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HK" sz="1200" b="0" i="0" u="none" strike="noStrike" kern="1200" cap="none" spc="0" normalizeH="0" baseline="0" noProof="0">
                <a:ln>
                  <a:noFill/>
                </a:ln>
                <a:solidFill>
                  <a:srgbClr val="444444"/>
                </a:solidFill>
                <a:effectLst/>
                <a:uLnTx/>
                <a:uFillTx/>
                <a:latin typeface="Open Sans" panose="020F0502020204030204" pitchFamily="34" charset="0"/>
                <a:ea typeface="+mn-ea"/>
                <a:cs typeface="+mn-cs"/>
              </a:rPr>
              <a:t>Trade finance solution allows FI to leverage logistics data on chain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HK" sz="1200" b="0" i="0" u="none" strike="noStrike" kern="1200" cap="none" spc="0" normalizeH="0" baseline="0" noProof="0">
              <a:ln>
                <a:noFill/>
              </a:ln>
              <a:solidFill>
                <a:srgbClr val="444444"/>
              </a:solidFill>
              <a:effectLst/>
              <a:uLnTx/>
              <a:uFillTx/>
              <a:latin typeface="Open Sans"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a:ln>
                <a:noFill/>
              </a:ln>
              <a:solidFill>
                <a:prstClr val="black"/>
              </a:solidFill>
              <a:effectLst/>
              <a:uLnTx/>
              <a:uFillTx/>
              <a:latin typeface="Avenir Next LT Pro"/>
              <a:ea typeface="+mn-ea"/>
              <a:cs typeface="+mn-cs"/>
            </a:endParaRPr>
          </a:p>
        </p:txBody>
      </p:sp>
      <p:sp>
        <p:nvSpPr>
          <p:cNvPr id="20" name="Rectangle 19">
            <a:extLst>
              <a:ext uri="{FF2B5EF4-FFF2-40B4-BE49-F238E27FC236}">
                <a16:creationId xmlns:a16="http://schemas.microsoft.com/office/drawing/2014/main" id="{97FC5078-B1A9-792C-C26C-A21A8D4D427A}"/>
              </a:ext>
            </a:extLst>
          </p:cNvPr>
          <p:cNvSpPr/>
          <p:nvPr/>
        </p:nvSpPr>
        <p:spPr>
          <a:xfrm>
            <a:off x="1898379" y="2955600"/>
            <a:ext cx="3976170"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nchorCtr="0"/>
          <a:lstStyle/>
          <a:p>
            <a:pPr marL="285750" marR="0" lvl="0"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Channel architecture, creation of private channels within a network</a:t>
            </a:r>
          </a:p>
          <a:p>
            <a:pPr marL="285750" marR="0" lvl="0"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Support multiple languages for smart contract programming</a:t>
            </a:r>
          </a:p>
          <a:p>
            <a:pPr marL="285750" marR="0" lvl="0"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Relatively High throughput</a:t>
            </a:r>
          </a:p>
          <a:p>
            <a:pPr marL="285750" marR="0" lvl="0"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endParaRPr kumimoji="0" lang="en-US" sz="1400" b="0" i="0" u="none" strike="noStrike" kern="1200" cap="none" spc="0" normalizeH="0" baseline="0" noProof="0">
              <a:ln>
                <a:noFill/>
              </a:ln>
              <a:solidFill>
                <a:prstClr val="black"/>
              </a:solidFill>
              <a:effectLst/>
              <a:uLnTx/>
              <a:uFillTx/>
              <a:latin typeface="Avenir Next LT Pro"/>
              <a:ea typeface="+mn-ea"/>
              <a:cs typeface="+mn-cs"/>
            </a:endParaRPr>
          </a:p>
          <a:p>
            <a:pPr marL="285750" marR="0" lvl="0" indent="-285750" algn="l" defTabSz="914400" rtl="0" eaLnBrk="1" fontAlgn="auto" latinLnBrk="0" hangingPunct="1">
              <a:lnSpc>
                <a:spcPct val="100000"/>
              </a:lnSpc>
              <a:spcBef>
                <a:spcPts val="0"/>
              </a:spcBef>
              <a:spcAft>
                <a:spcPts val="0"/>
              </a:spcAft>
              <a:buClr>
                <a:prstClr val="black"/>
              </a:buClr>
              <a:buSzTx/>
              <a:buFont typeface="System Font Regular"/>
              <a:buChar char="x"/>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Complicated Channel Setup</a:t>
            </a:r>
          </a:p>
        </p:txBody>
      </p:sp>
      <p:sp>
        <p:nvSpPr>
          <p:cNvPr id="21" name="Rectangle 20">
            <a:extLst>
              <a:ext uri="{FF2B5EF4-FFF2-40B4-BE49-F238E27FC236}">
                <a16:creationId xmlns:a16="http://schemas.microsoft.com/office/drawing/2014/main" id="{2786452B-0F2F-03F1-2929-D918870C6674}"/>
              </a:ext>
            </a:extLst>
          </p:cNvPr>
          <p:cNvSpPr/>
          <p:nvPr/>
        </p:nvSpPr>
        <p:spPr>
          <a:xfrm>
            <a:off x="1898381" y="4681238"/>
            <a:ext cx="3961537" cy="1706088"/>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nchorCtr="0"/>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Trade Finance (e.g. </a:t>
            </a:r>
            <a:r>
              <a:rPr kumimoji="0" lang="en-US" sz="1400" b="0" i="0" u="none" strike="noStrike" kern="1200" cap="none" spc="0" normalizeH="0" baseline="0" noProof="0" err="1">
                <a:ln>
                  <a:noFill/>
                </a:ln>
                <a:solidFill>
                  <a:prstClr val="black"/>
                </a:solidFill>
                <a:effectLst/>
                <a:uLnTx/>
                <a:uFillTx/>
                <a:latin typeface="Avenir Next LT Pro"/>
                <a:ea typeface="+mn-ea"/>
                <a:cs typeface="+mn-cs"/>
              </a:rPr>
              <a:t>We.trade</a:t>
            </a:r>
            <a:r>
              <a:rPr kumimoji="0" lang="en-US" sz="1400" b="0" i="0" u="none" strike="noStrike" kern="1200" cap="none" spc="0" normalizeH="0" baseline="0" noProof="0">
                <a:ln>
                  <a:noFill/>
                </a:ln>
                <a:solidFill>
                  <a:prstClr val="black"/>
                </a:solidFill>
                <a:effectLst/>
                <a:uLnTx/>
                <a:uFillTx/>
                <a:latin typeface="Avenir Next LT Pro"/>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Supply Chain (e.g. </a:t>
            </a:r>
            <a:r>
              <a:rPr kumimoji="0" lang="en-US" sz="1400" b="0" i="0" u="none" strike="noStrike" kern="1200" cap="none" spc="0" normalizeH="0" baseline="0" noProof="0" err="1">
                <a:ln>
                  <a:noFill/>
                </a:ln>
                <a:solidFill>
                  <a:prstClr val="black"/>
                </a:solidFill>
                <a:effectLst/>
                <a:uLnTx/>
                <a:uFillTx/>
                <a:latin typeface="Avenir Next LT Pro"/>
                <a:ea typeface="+mn-ea"/>
                <a:cs typeface="+mn-cs"/>
              </a:rPr>
              <a:t>Modum</a:t>
            </a:r>
            <a:r>
              <a:rPr kumimoji="0" lang="en-US" sz="1400" b="0" i="0" u="none" strike="noStrike" kern="1200" cap="none" spc="0" normalizeH="0" baseline="0" noProof="0">
                <a:ln>
                  <a:noFill/>
                </a:ln>
                <a:solidFill>
                  <a:prstClr val="black"/>
                </a:solidFill>
                <a:effectLst/>
                <a:uLnTx/>
                <a:uFillTx/>
                <a:latin typeface="Avenir Next LT Pro"/>
                <a:ea typeface="+mn-ea"/>
                <a:cs typeface="+mn-cs"/>
              </a:rPr>
              <a:t>, Serai, </a:t>
            </a:r>
            <a:r>
              <a:rPr kumimoji="0" lang="en-US" sz="1400" b="0" i="0" u="none" strike="noStrike" kern="1200" cap="none" spc="0" normalizeH="0" baseline="0" noProof="0" err="1">
                <a:ln>
                  <a:noFill/>
                </a:ln>
                <a:solidFill>
                  <a:prstClr val="black"/>
                </a:solidFill>
                <a:effectLst/>
                <a:uLnTx/>
                <a:uFillTx/>
                <a:latin typeface="Avenir Next LT Pro"/>
                <a:ea typeface="+mn-ea"/>
                <a:cs typeface="+mn-cs"/>
              </a:rPr>
              <a:t>TradeLens</a:t>
            </a:r>
            <a:r>
              <a:rPr kumimoji="0" lang="en-US" sz="1400" b="0" i="0" u="none" strike="noStrike" kern="1200" cap="none" spc="0" normalizeH="0" baseline="0" noProof="0">
                <a:ln>
                  <a:noFill/>
                </a:ln>
                <a:solidFill>
                  <a:prstClr val="black"/>
                </a:solidFill>
                <a:effectLst/>
                <a:uLnTx/>
                <a:uFillTx/>
                <a:latin typeface="Avenir Next LT Pro"/>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Insurance (e.g. B3i)</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Physical asset-based properties (e.g. </a:t>
            </a:r>
            <a:r>
              <a:rPr kumimoji="0" lang="en-US" sz="1400" b="0" i="0" u="none" strike="noStrike" kern="1200" cap="none" spc="0" normalizeH="0" baseline="0" noProof="0" err="1">
                <a:ln>
                  <a:noFill/>
                </a:ln>
                <a:solidFill>
                  <a:prstClr val="black"/>
                </a:solidFill>
                <a:effectLst/>
                <a:uLnTx/>
                <a:uFillTx/>
                <a:latin typeface="Avenir Next LT Pro"/>
                <a:ea typeface="+mn-ea"/>
                <a:cs typeface="+mn-cs"/>
              </a:rPr>
              <a:t>Viant</a:t>
            </a:r>
            <a:r>
              <a:rPr kumimoji="0" lang="en-US" sz="1400" b="0" i="0" u="none" strike="noStrike" kern="1200" cap="none" spc="0" normalizeH="0" baseline="0" noProof="0">
                <a:ln>
                  <a:noFill/>
                </a:ln>
                <a:solidFill>
                  <a:prstClr val="black"/>
                </a:solidFill>
                <a:effectLst/>
                <a:uLnTx/>
                <a:uFillTx/>
                <a:latin typeface="Avenir Next LT Pro"/>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Derivatives Trading (e.g. Project Dovetail)</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Portfolio Management (e.g. </a:t>
            </a:r>
            <a:r>
              <a:rPr kumimoji="0" lang="en-US" sz="1400" b="0" i="0" u="none" strike="noStrike" kern="1200" cap="none" spc="0" normalizeH="0" baseline="0" noProof="0" err="1">
                <a:ln>
                  <a:noFill/>
                </a:ln>
                <a:solidFill>
                  <a:prstClr val="black"/>
                </a:solidFill>
                <a:effectLst/>
                <a:uLnTx/>
                <a:uFillTx/>
                <a:latin typeface="Avenir Next LT Pro"/>
                <a:ea typeface="+mn-ea"/>
                <a:cs typeface="+mn-cs"/>
              </a:rPr>
              <a:t>FundGuard</a:t>
            </a:r>
            <a:r>
              <a:rPr kumimoji="0" lang="en-US" sz="1400" b="0" i="0" u="none" strike="noStrike" kern="1200" cap="none" spc="0" normalizeH="0" baseline="0" noProof="0">
                <a:ln>
                  <a:noFill/>
                </a:ln>
                <a:solidFill>
                  <a:prstClr val="black"/>
                </a:solidFill>
                <a:effectLst/>
                <a:uLnTx/>
                <a:uFillTx/>
                <a:latin typeface="Avenir Next LT Pro"/>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400" b="0" i="0" u="none" strike="noStrike" kern="1200" cap="none" spc="0" normalizeH="0" baseline="0" noProof="0">
              <a:ln>
                <a:noFill/>
              </a:ln>
              <a:solidFill>
                <a:prstClr val="black"/>
              </a:solidFill>
              <a:effectLst/>
              <a:uLnTx/>
              <a:uFillTx/>
              <a:latin typeface="Avenir Next LT Pro"/>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4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22" name="Rectangle 21">
            <a:extLst>
              <a:ext uri="{FF2B5EF4-FFF2-40B4-BE49-F238E27FC236}">
                <a16:creationId xmlns:a16="http://schemas.microsoft.com/office/drawing/2014/main" id="{D2428ADE-CAEE-0196-8E51-4494CD883A88}"/>
              </a:ext>
            </a:extLst>
          </p:cNvPr>
          <p:cNvSpPr/>
          <p:nvPr/>
        </p:nvSpPr>
        <p:spPr>
          <a:xfrm>
            <a:off x="1898379" y="925863"/>
            <a:ext cx="3976169" cy="195853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nchorCtr="0"/>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First released on 2017</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Uses “Pluggable consensus” which developers can choose from a range of consensus algorithms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Adopted by large companies and organizations across different industries ranging from finance, healthcare, and supply chain management.</a:t>
            </a:r>
          </a:p>
        </p:txBody>
      </p:sp>
      <p:sp>
        <p:nvSpPr>
          <p:cNvPr id="45" name="TextBox 44">
            <a:extLst>
              <a:ext uri="{FF2B5EF4-FFF2-40B4-BE49-F238E27FC236}">
                <a16:creationId xmlns:a16="http://schemas.microsoft.com/office/drawing/2014/main" id="{F764650F-7963-105B-C779-2CB17D6CB589}"/>
              </a:ext>
            </a:extLst>
          </p:cNvPr>
          <p:cNvSpPr txBox="1"/>
          <p:nvPr/>
        </p:nvSpPr>
        <p:spPr>
          <a:xfrm>
            <a:off x="5841093" y="3913107"/>
            <a:ext cx="1353793" cy="307777"/>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Partnership</a:t>
            </a:r>
          </a:p>
        </p:txBody>
      </p:sp>
      <p:pic>
        <p:nvPicPr>
          <p:cNvPr id="46" name="Picture 45">
            <a:extLst>
              <a:ext uri="{FF2B5EF4-FFF2-40B4-BE49-F238E27FC236}">
                <a16:creationId xmlns:a16="http://schemas.microsoft.com/office/drawing/2014/main" id="{8F249680-8E46-61AC-2306-3516622EE2DA}"/>
              </a:ext>
            </a:extLst>
          </p:cNvPr>
          <p:cNvPicPr>
            <a:picLocks noChangeAspect="1"/>
          </p:cNvPicPr>
          <p:nvPr/>
        </p:nvPicPr>
        <p:blipFill>
          <a:blip r:embed="rId3"/>
          <a:stretch>
            <a:fillRect/>
          </a:stretch>
        </p:blipFill>
        <p:spPr>
          <a:xfrm>
            <a:off x="6255734" y="3479468"/>
            <a:ext cx="509878" cy="509878"/>
          </a:xfrm>
          <a:prstGeom prst="rect">
            <a:avLst/>
          </a:prstGeom>
        </p:spPr>
      </p:pic>
      <p:cxnSp>
        <p:nvCxnSpPr>
          <p:cNvPr id="47" name="Straight Arrow Connector 46">
            <a:extLst>
              <a:ext uri="{FF2B5EF4-FFF2-40B4-BE49-F238E27FC236}">
                <a16:creationId xmlns:a16="http://schemas.microsoft.com/office/drawing/2014/main" id="{8B9D6556-B1C4-CF54-D33B-779E7532648F}"/>
              </a:ext>
            </a:extLst>
          </p:cNvPr>
          <p:cNvCxnSpPr>
            <a:cxnSpLocks/>
          </p:cNvCxnSpPr>
          <p:nvPr/>
        </p:nvCxnSpPr>
        <p:spPr>
          <a:xfrm>
            <a:off x="6029476" y="3365042"/>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48" name="Straight Arrow Connector 47">
            <a:extLst>
              <a:ext uri="{FF2B5EF4-FFF2-40B4-BE49-F238E27FC236}">
                <a16:creationId xmlns:a16="http://schemas.microsoft.com/office/drawing/2014/main" id="{40B1DA97-6CEE-B8E3-F2E2-9F5AB32E3524}"/>
              </a:ext>
            </a:extLst>
          </p:cNvPr>
          <p:cNvCxnSpPr>
            <a:cxnSpLocks/>
          </p:cNvCxnSpPr>
          <p:nvPr/>
        </p:nvCxnSpPr>
        <p:spPr>
          <a:xfrm>
            <a:off x="6063817" y="4347063"/>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sp>
        <p:nvSpPr>
          <p:cNvPr id="6" name="Rectangle 12">
            <a:extLst>
              <a:ext uri="{FF2B5EF4-FFF2-40B4-BE49-F238E27FC236}">
                <a16:creationId xmlns:a16="http://schemas.microsoft.com/office/drawing/2014/main" id="{5C93A21F-BB7D-0967-50AB-1C7D64F6FFE6}"/>
              </a:ext>
            </a:extLst>
          </p:cNvPr>
          <p:cNvSpPr/>
          <p:nvPr/>
        </p:nvSpPr>
        <p:spPr>
          <a:xfrm>
            <a:off x="28575" y="6492875"/>
            <a:ext cx="11156649" cy="363894"/>
          </a:xfrm>
          <a:prstGeom prst="rect">
            <a:avLst/>
          </a:prstGeom>
          <a:solidFill>
            <a:srgbClr val="1F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40198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314B39-F061-F7F3-FA88-C6B54B978FA6}"/>
              </a:ext>
            </a:extLst>
          </p:cNvPr>
          <p:cNvSpPr>
            <a:spLocks noGrp="1"/>
          </p:cNvSpPr>
          <p:nvPr>
            <p:ph type="title"/>
          </p:nvPr>
        </p:nvSpPr>
        <p:spPr/>
        <p:txBody>
          <a:bodyPr/>
          <a:lstStyle/>
          <a:p>
            <a:r>
              <a:rPr lang="en-GB">
                <a:latin typeface="Avenir Next LT Pro"/>
              </a:rPr>
              <a:t>Hyperledger </a:t>
            </a:r>
            <a:r>
              <a:rPr lang="en-GB" err="1">
                <a:latin typeface="Avenir Next LT Pro"/>
              </a:rPr>
              <a:t>Besu</a:t>
            </a:r>
            <a:endParaRPr lang="en-US"/>
          </a:p>
        </p:txBody>
      </p:sp>
      <p:sp>
        <p:nvSpPr>
          <p:cNvPr id="4" name="Slide Number Placeholder 3">
            <a:extLst>
              <a:ext uri="{FF2B5EF4-FFF2-40B4-BE49-F238E27FC236}">
                <a16:creationId xmlns:a16="http://schemas.microsoft.com/office/drawing/2014/main" id="{FB19E076-3D29-C48D-377B-4BF561A5077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F5FF29-4ACE-AC4F-9E8A-57C4F53DD435}" type="slidenum">
              <a:rPr kumimoji="0" lang="en-US" sz="1200" b="0" i="0" u="none" strike="noStrike" kern="1200" cap="none" spc="0" normalizeH="0" baseline="0" noProof="0" smtClean="0">
                <a:ln>
                  <a:noFill/>
                </a:ln>
                <a:solidFill>
                  <a:prstClr val="white"/>
                </a:solidFill>
                <a:effectLst/>
                <a:uLnTx/>
                <a:uFillTx/>
                <a:latin typeface="Avenir Next LT Pro" panose="020B0504020202020204" pitchFamily="34"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white"/>
              </a:solidFill>
              <a:effectLst/>
              <a:uLnTx/>
              <a:uFillTx/>
              <a:latin typeface="Avenir Next LT Pro" panose="020B0504020202020204" pitchFamily="34" charset="77"/>
              <a:ea typeface="+mn-ea"/>
              <a:cs typeface="+mn-cs"/>
            </a:endParaRPr>
          </a:p>
        </p:txBody>
      </p:sp>
      <p:sp>
        <p:nvSpPr>
          <p:cNvPr id="15" name="Rectangle 14">
            <a:extLst>
              <a:ext uri="{FF2B5EF4-FFF2-40B4-BE49-F238E27FC236}">
                <a16:creationId xmlns:a16="http://schemas.microsoft.com/office/drawing/2014/main" id="{5C8E7239-D433-0E77-8C5E-B15450B4ED7F}"/>
              </a:ext>
            </a:extLst>
          </p:cNvPr>
          <p:cNvSpPr/>
          <p:nvPr/>
        </p:nvSpPr>
        <p:spPr>
          <a:xfrm>
            <a:off x="433962" y="921188"/>
            <a:ext cx="1401101" cy="19632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Background</a:t>
            </a:r>
          </a:p>
        </p:txBody>
      </p:sp>
      <p:sp>
        <p:nvSpPr>
          <p:cNvPr id="16" name="Rectangle 15">
            <a:extLst>
              <a:ext uri="{FF2B5EF4-FFF2-40B4-BE49-F238E27FC236}">
                <a16:creationId xmlns:a16="http://schemas.microsoft.com/office/drawing/2014/main" id="{865C20AB-2D31-E1F4-5445-D0B84CAB6208}"/>
              </a:ext>
            </a:extLst>
          </p:cNvPr>
          <p:cNvSpPr/>
          <p:nvPr/>
        </p:nvSpPr>
        <p:spPr>
          <a:xfrm>
            <a:off x="433962" y="2955601"/>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HK" sz="1400" b="1" i="0" u="none" strike="noStrike" kern="1200" cap="none" spc="0" normalizeH="0" baseline="0" noProof="0">
                <a:ln>
                  <a:noFill/>
                </a:ln>
                <a:solidFill>
                  <a:prstClr val="white"/>
                </a:solidFill>
                <a:effectLst/>
                <a:uLnTx/>
                <a:uFillTx/>
                <a:latin typeface="Avenir Next LT Pro"/>
                <a:ea typeface="新細明體" panose="02020500000000000000" pitchFamily="18" charset="-120"/>
                <a:cs typeface="+mn-cs"/>
              </a:rPr>
              <a:t>Pros and Cons</a:t>
            </a:r>
          </a:p>
        </p:txBody>
      </p:sp>
      <p:sp>
        <p:nvSpPr>
          <p:cNvPr id="17" name="Rectangle 16">
            <a:extLst>
              <a:ext uri="{FF2B5EF4-FFF2-40B4-BE49-F238E27FC236}">
                <a16:creationId xmlns:a16="http://schemas.microsoft.com/office/drawing/2014/main" id="{A3836FE0-21BF-823D-7258-87DA5AED4917}"/>
              </a:ext>
            </a:extLst>
          </p:cNvPr>
          <p:cNvSpPr/>
          <p:nvPr/>
        </p:nvSpPr>
        <p:spPr>
          <a:xfrm>
            <a:off x="433962" y="4676877"/>
            <a:ext cx="1396426" cy="17107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Use Cases</a:t>
            </a:r>
          </a:p>
        </p:txBody>
      </p:sp>
      <p:sp>
        <p:nvSpPr>
          <p:cNvPr id="19" name="Rectangle 18">
            <a:extLst>
              <a:ext uri="{FF2B5EF4-FFF2-40B4-BE49-F238E27FC236}">
                <a16:creationId xmlns:a16="http://schemas.microsoft.com/office/drawing/2014/main" id="{05B753D4-A409-9FBE-7156-5D2741637192}"/>
              </a:ext>
            </a:extLst>
          </p:cNvPr>
          <p:cNvSpPr/>
          <p:nvPr/>
        </p:nvSpPr>
        <p:spPr>
          <a:xfrm>
            <a:off x="7161428" y="921188"/>
            <a:ext cx="3931933" cy="5457673"/>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rPr>
              <a:t>Public Mint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HK" sz="1200" b="0"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rPr>
              <a:t>Private to Public blockchain for users to use fiat on public blockchain through </a:t>
            </a:r>
            <a:r>
              <a:rPr kumimoji="0" lang="en-HK" sz="1200" b="0" i="0" u="none" strike="noStrike" kern="1200" cap="none" spc="0" normalizeH="0" baseline="0" noProof="0" err="1">
                <a:ln>
                  <a:noFill/>
                </a:ln>
                <a:solidFill>
                  <a:prstClr val="black"/>
                </a:solidFill>
                <a:effectLst/>
                <a:uLnTx/>
                <a:uFillTx/>
                <a:latin typeface="Avenir Next LT Pro" panose="020B0504020202020204" pitchFamily="34" charset="0"/>
                <a:ea typeface="+mn-ea"/>
                <a:cs typeface="+mn-cs"/>
              </a:rPr>
              <a:t>Besu</a:t>
            </a:r>
            <a:endParaRPr kumimoji="0" lang="en-HK" sz="1200" b="0"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HK" sz="1200" b="0"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HK" sz="1200" b="1"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rPr>
              <a:t>HKMA, </a:t>
            </a:r>
            <a:r>
              <a:rPr kumimoji="0" lang="en-HK" sz="1200" b="1" i="0" u="none" strike="noStrike" kern="1200" cap="none" spc="0" normalizeH="0" baseline="0" noProof="0" err="1">
                <a:ln>
                  <a:noFill/>
                </a:ln>
                <a:solidFill>
                  <a:prstClr val="black"/>
                </a:solidFill>
                <a:effectLst/>
                <a:uLnTx/>
                <a:uFillTx/>
                <a:latin typeface="Avenir Next LT Pro" panose="020B0504020202020204" pitchFamily="34" charset="0"/>
                <a:ea typeface="+mn-ea"/>
                <a:cs typeface="+mn-cs"/>
              </a:rPr>
              <a:t>BoT</a:t>
            </a:r>
            <a:r>
              <a:rPr kumimoji="0" lang="en-HK" sz="1200" b="1"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rPr>
              <a:t>, CBUAE (</a:t>
            </a:r>
            <a:r>
              <a:rPr kumimoji="0" lang="en-HK" sz="1200" b="1" i="0" u="none" strike="noStrike" kern="1200" cap="none" spc="0" normalizeH="0" baseline="0" noProof="0" err="1">
                <a:ln>
                  <a:noFill/>
                </a:ln>
                <a:solidFill>
                  <a:prstClr val="black"/>
                </a:solidFill>
                <a:effectLst/>
                <a:uLnTx/>
                <a:uFillTx/>
                <a:latin typeface="Avenir Next LT Pro" panose="020B0504020202020204" pitchFamily="34" charset="0"/>
                <a:ea typeface="+mn-ea"/>
                <a:cs typeface="+mn-cs"/>
              </a:rPr>
              <a:t>mBridge</a:t>
            </a:r>
            <a:r>
              <a:rPr kumimoji="0" lang="en-HK" sz="1200" b="1"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rPr>
              <a: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HK" sz="1200" b="0"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rPr>
              <a:t>wholesale CBDC PoC between Thailand, Hong Kong and UAE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HK" sz="1200" b="0"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HK" sz="1200" b="1"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rPr>
              <a:t>South African Reserve Bank (Project </a:t>
            </a:r>
            <a:r>
              <a:rPr kumimoji="0" lang="en-HK" sz="1200" b="1" i="0" u="none" strike="noStrike" kern="1200" cap="none" spc="0" normalizeH="0" baseline="0" noProof="0" err="1">
                <a:ln>
                  <a:noFill/>
                </a:ln>
                <a:solidFill>
                  <a:prstClr val="black"/>
                </a:solidFill>
                <a:effectLst/>
                <a:uLnTx/>
                <a:uFillTx/>
                <a:latin typeface="Avenir Next LT Pro" panose="020B0504020202020204" pitchFamily="34" charset="0"/>
                <a:ea typeface="+mn-ea"/>
                <a:cs typeface="+mn-cs"/>
              </a:rPr>
              <a:t>Khokha</a:t>
            </a:r>
            <a:r>
              <a:rPr kumimoji="0" lang="en-HK" sz="1200" b="1"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rPr>
              <a: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HK" sz="1200" b="0"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rPr>
              <a:t>Wholesale CBDC research in 2022</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HK" sz="1200" b="1"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HK" sz="1200" b="1"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rPr>
              <a:t>Bank of Israel (e-Shekel)</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HK" sz="1200" b="0"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rPr>
              <a:t>retail CBDC PoC on digital shekel in 2017</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HK" sz="1200" b="0"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HK" sz="1200" b="1" i="0" u="none" strike="noStrike" kern="1200" cap="none" spc="0" normalizeH="0" baseline="0" noProof="0" err="1">
                <a:ln>
                  <a:noFill/>
                </a:ln>
                <a:solidFill>
                  <a:prstClr val="black"/>
                </a:solidFill>
                <a:effectLst/>
                <a:uLnTx/>
                <a:uFillTx/>
                <a:latin typeface="Avenir Next LT Pro" panose="020B0504020202020204" pitchFamily="34" charset="0"/>
                <a:ea typeface="+mn-ea"/>
                <a:cs typeface="+mn-cs"/>
              </a:rPr>
              <a:t>Norges</a:t>
            </a:r>
            <a:r>
              <a:rPr kumimoji="0" lang="en-HK" sz="1200" b="1"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rPr>
              <a:t> Bank (Norway CBDC)</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HK" sz="1200" b="0"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rPr>
              <a:t>Retail CBDC PoC in 2022</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HK" sz="1200" b="0"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HK" sz="1200" b="1" i="0" u="none" strike="noStrike" kern="1200" cap="none" spc="0" normalizeH="0" baseline="0" noProof="0" err="1">
                <a:ln>
                  <a:noFill/>
                </a:ln>
                <a:solidFill>
                  <a:prstClr val="black"/>
                </a:solidFill>
                <a:effectLst/>
                <a:uLnTx/>
                <a:uFillTx/>
                <a:latin typeface="Avenir Next LT Pro" panose="020B0504020202020204" pitchFamily="34" charset="0"/>
                <a:ea typeface="+mn-ea"/>
                <a:cs typeface="+mn-cs"/>
              </a:rPr>
              <a:t>OpenLaw</a:t>
            </a:r>
            <a:endParaRPr kumimoji="0" lang="en-HK" sz="1200" b="1"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HK" sz="1200" b="0"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rPr>
              <a:t>Platform to create legal agreements in smart contracts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HK" sz="1200" b="1"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HK" sz="1200" b="1" i="0" u="none" strike="noStrike" kern="1200" cap="none" spc="0" normalizeH="0" baseline="0" noProof="0" err="1">
                <a:ln>
                  <a:noFill/>
                </a:ln>
                <a:solidFill>
                  <a:prstClr val="black"/>
                </a:solidFill>
                <a:effectLst/>
                <a:uLnTx/>
                <a:uFillTx/>
                <a:latin typeface="Avenir Next LT Pro" panose="020B0504020202020204" pitchFamily="34" charset="0"/>
                <a:ea typeface="+mn-ea"/>
                <a:cs typeface="+mn-cs"/>
              </a:rPr>
              <a:t>Etherisc</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HK" sz="1200" b="0" i="0" u="none" strike="noStrike" kern="1200" cap="none" spc="0" normalizeH="0" baseline="0" noProof="0">
                <a:ln>
                  <a:noFill/>
                </a:ln>
                <a:solidFill>
                  <a:prstClr val="black"/>
                </a:solidFill>
                <a:effectLst/>
                <a:uLnTx/>
                <a:uFillTx/>
                <a:latin typeface="Avenir Next LT Pro" panose="020B0504020202020204" pitchFamily="34" charset="0"/>
                <a:ea typeface="+mn-ea"/>
                <a:cs typeface="+mn-cs"/>
              </a:rPr>
              <a:t>A platform to build insurance products</a:t>
            </a:r>
          </a:p>
        </p:txBody>
      </p:sp>
      <p:sp>
        <p:nvSpPr>
          <p:cNvPr id="20" name="Rectangle 19">
            <a:extLst>
              <a:ext uri="{FF2B5EF4-FFF2-40B4-BE49-F238E27FC236}">
                <a16:creationId xmlns:a16="http://schemas.microsoft.com/office/drawing/2014/main" id="{97FC5078-B1A9-792C-C26C-A21A8D4D427A}"/>
              </a:ext>
            </a:extLst>
          </p:cNvPr>
          <p:cNvSpPr/>
          <p:nvPr/>
        </p:nvSpPr>
        <p:spPr>
          <a:xfrm>
            <a:off x="1898379" y="2937236"/>
            <a:ext cx="3976170"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nchorCtr="0"/>
          <a:lstStyle/>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ü"/>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Support different types of consensus and network configuration, e.g. Clique PoA, QBFT</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ü"/>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Privacy-enabled feature: privacy groups</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ü"/>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EVM-compatibility, dev-friendliness</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ü"/>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Varieties of use cases enabled by smart contracts</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ü"/>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Ability to connect to Ethereum </a:t>
            </a:r>
            <a:r>
              <a:rPr kumimoji="0" lang="en-US" sz="1200" b="0" i="0" u="none" strike="noStrike" kern="1200" cap="none" spc="0" normalizeH="0" baseline="0" noProof="0" err="1">
                <a:ln>
                  <a:noFill/>
                </a:ln>
                <a:solidFill>
                  <a:prstClr val="black"/>
                </a:solidFill>
                <a:effectLst/>
                <a:uLnTx/>
                <a:uFillTx/>
                <a:latin typeface="Avenir Next LT Pro"/>
                <a:ea typeface="+mn-ea"/>
                <a:cs typeface="+mn-cs"/>
              </a:rPr>
              <a:t>mainnet</a:t>
            </a:r>
            <a:endParaRPr kumimoji="0" lang="en-US" sz="1200" b="0" i="0" u="none" strike="noStrike" kern="1200" cap="none" spc="0" normalizeH="0" baseline="0" noProof="0">
              <a:ln>
                <a:noFill/>
              </a:ln>
              <a:solidFill>
                <a:prstClr val="black"/>
              </a:solidFill>
              <a:effectLst/>
              <a:uLnTx/>
              <a:uFillTx/>
              <a:latin typeface="Avenir Next LT Pro"/>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ü"/>
              <a:tabLst/>
              <a:defRPr/>
            </a:pPr>
            <a:endParaRPr kumimoji="0" lang="en-US" sz="1200" b="0" i="0" u="none" strike="noStrike" kern="1200" cap="none" spc="0" normalizeH="0" baseline="0" noProof="0">
              <a:ln>
                <a:noFill/>
              </a:ln>
              <a:solidFill>
                <a:prstClr val="black"/>
              </a:solidFill>
              <a:effectLst/>
              <a:uLnTx/>
              <a:uFillTx/>
              <a:latin typeface="Avenir Next LT Pro"/>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系統字體（標準體）"/>
              <a:buChar char="X"/>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Low throughput for private transactions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Avenir Next LT Pro"/>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ü"/>
              <a:tabLst/>
              <a:defRPr/>
            </a:pPr>
            <a:endParaRPr kumimoji="0" lang="en-US" sz="12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21" name="Rectangle 20">
            <a:extLst>
              <a:ext uri="{FF2B5EF4-FFF2-40B4-BE49-F238E27FC236}">
                <a16:creationId xmlns:a16="http://schemas.microsoft.com/office/drawing/2014/main" id="{2786452B-0F2F-03F1-2929-D918870C6674}"/>
              </a:ext>
            </a:extLst>
          </p:cNvPr>
          <p:cNvSpPr/>
          <p:nvPr/>
        </p:nvSpPr>
        <p:spPr>
          <a:xfrm>
            <a:off x="1898381" y="4681238"/>
            <a:ext cx="3961537" cy="1706088"/>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nchorCtr="0"/>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Wholesale CBDC (e.g.</a:t>
            </a:r>
            <a:r>
              <a:rPr kumimoji="0" lang="en-HK" sz="1400" b="1" i="0" u="none" strike="noStrike" kern="1200" cap="none" spc="0" normalizeH="0" baseline="0" noProof="0">
                <a:ln>
                  <a:noFill/>
                </a:ln>
                <a:solidFill>
                  <a:srgbClr val="571A64"/>
                </a:solidFill>
                <a:effectLst/>
                <a:uLnTx/>
                <a:uFillTx/>
                <a:latin typeface="Roboto" panose="02000000000000000000" pitchFamily="2" charset="0"/>
                <a:ea typeface="+mn-ea"/>
                <a:cs typeface="+mn-cs"/>
              </a:rPr>
              <a:t> </a:t>
            </a:r>
            <a:r>
              <a:rPr kumimoji="0" lang="en-HK" sz="1400" b="0" i="0" u="none" strike="noStrike" kern="1200" cap="none" spc="0" normalizeH="0" baseline="0" noProof="0" err="1">
                <a:ln>
                  <a:noFill/>
                </a:ln>
                <a:solidFill>
                  <a:prstClr val="black"/>
                </a:solidFill>
                <a:effectLst/>
                <a:uLnTx/>
                <a:uFillTx/>
                <a:latin typeface="Avenir Next LT Pro" panose="020B0504020202020204" pitchFamily="34" charset="77"/>
                <a:ea typeface="+mn-ea"/>
                <a:cs typeface="+mn-cs"/>
              </a:rPr>
              <a:t>mBridge</a:t>
            </a:r>
            <a:r>
              <a:rPr kumimoji="0" lang="en-HK" sz="1400" b="0" i="0" u="none" strike="noStrike" kern="1200" cap="none" spc="0" normalizeH="0" baseline="0" noProof="0">
                <a:ln>
                  <a:noFill/>
                </a:ln>
                <a:solidFill>
                  <a:prstClr val="black"/>
                </a:solidFill>
                <a:effectLst/>
                <a:uLnTx/>
                <a:uFillTx/>
                <a:latin typeface="Avenir Next LT Pro" panose="020B0504020202020204" pitchFamily="34" charset="77"/>
                <a:ea typeface="+mn-ea"/>
                <a:cs typeface="+mn-cs"/>
              </a:rPr>
              <a:t>, Project </a:t>
            </a:r>
            <a:r>
              <a:rPr kumimoji="0" lang="en-HK" sz="1400" b="0" i="0" u="none" strike="noStrike" kern="1200" cap="none" spc="0" normalizeH="0" baseline="0" noProof="0" err="1">
                <a:ln>
                  <a:noFill/>
                </a:ln>
                <a:solidFill>
                  <a:prstClr val="black"/>
                </a:solidFill>
                <a:effectLst/>
                <a:uLnTx/>
                <a:uFillTx/>
                <a:latin typeface="Avenir Next LT Pro" panose="020B0504020202020204" pitchFamily="34" charset="77"/>
                <a:ea typeface="+mn-ea"/>
                <a:cs typeface="+mn-cs"/>
              </a:rPr>
              <a:t>Khokha</a:t>
            </a:r>
            <a:r>
              <a:rPr kumimoji="0" lang="en-US" sz="1400" b="0" i="0" u="none" strike="noStrike" kern="1200" cap="none" spc="0" normalizeH="0" baseline="0" noProof="0">
                <a:ln>
                  <a:noFill/>
                </a:ln>
                <a:solidFill>
                  <a:prstClr val="black"/>
                </a:solidFill>
                <a:effectLst/>
                <a:uLnTx/>
                <a:uFillTx/>
                <a:latin typeface="Avenir Next LT Pro"/>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Retail CBDC (e.g. e-shekel, Norway CBDC)</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400" b="0" i="0" u="none" strike="noStrike" kern="1200" cap="none" spc="0" normalizeH="0" baseline="0" noProof="0">
              <a:ln>
                <a:noFill/>
              </a:ln>
              <a:solidFill>
                <a:prstClr val="black"/>
              </a:solidFill>
              <a:effectLst/>
              <a:uLnTx/>
              <a:uFillTx/>
              <a:latin typeface="Avenir Next LT Pro"/>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400" b="0" i="0" u="none" strike="noStrike" kern="1200" cap="none" spc="0" normalizeH="0" baseline="0" noProof="0">
              <a:ln>
                <a:noFill/>
              </a:ln>
              <a:solidFill>
                <a:prstClr val="black"/>
              </a:solidFill>
              <a:effectLst/>
              <a:uLnTx/>
              <a:uFillTx/>
              <a:latin typeface="Avenir Next LT Pro"/>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400" b="0" i="0" u="none" strike="noStrike" kern="1200" cap="none" spc="0" normalizeH="0" baseline="0" noProof="0">
              <a:ln>
                <a:noFill/>
              </a:ln>
              <a:solidFill>
                <a:prstClr val="black"/>
              </a:solidFill>
              <a:effectLst/>
              <a:uLnTx/>
              <a:uFillTx/>
              <a:latin typeface="Avenir Next LT Pro"/>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4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22" name="Rectangle 21">
            <a:extLst>
              <a:ext uri="{FF2B5EF4-FFF2-40B4-BE49-F238E27FC236}">
                <a16:creationId xmlns:a16="http://schemas.microsoft.com/office/drawing/2014/main" id="{D2428ADE-CAEE-0196-8E51-4494CD883A88}"/>
              </a:ext>
            </a:extLst>
          </p:cNvPr>
          <p:cNvSpPr/>
          <p:nvPr/>
        </p:nvSpPr>
        <p:spPr>
          <a:xfrm>
            <a:off x="1898379" y="925863"/>
            <a:ext cx="3976169" cy="195853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nchorCtr="0"/>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Started in 2018 by </a:t>
            </a:r>
            <a:r>
              <a:rPr kumimoji="0" lang="en-US" sz="1400" b="0" i="0" u="none" strike="noStrike" kern="1200" cap="none" spc="0" normalizeH="0" baseline="0" noProof="0" err="1">
                <a:ln>
                  <a:noFill/>
                </a:ln>
                <a:solidFill>
                  <a:prstClr val="black"/>
                </a:solidFill>
                <a:effectLst/>
                <a:uLnTx/>
                <a:uFillTx/>
                <a:latin typeface="Avenir Next LT Pro"/>
                <a:ea typeface="+mn-ea"/>
                <a:cs typeface="+mn-cs"/>
              </a:rPr>
              <a:t>Consensys</a:t>
            </a:r>
            <a:r>
              <a:rPr kumimoji="0" lang="en-US" sz="1400" b="0" i="0" u="none" strike="noStrike" kern="1200" cap="none" spc="0" normalizeH="0" baseline="0" noProof="0">
                <a:ln>
                  <a:noFill/>
                </a:ln>
                <a:solidFill>
                  <a:prstClr val="black"/>
                </a:solidFill>
                <a:effectLst/>
                <a:uLnTx/>
                <a:uFillTx/>
                <a:latin typeface="Avenir Next LT Pro"/>
                <a:ea typeface="+mn-ea"/>
                <a:cs typeface="+mn-cs"/>
              </a:rPr>
              <a:t> as “Quorum”, later donated to the Hyperledger project in 2019</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Enterprise focused features such as permissioned network and private transaction</a:t>
            </a:r>
          </a:p>
        </p:txBody>
      </p:sp>
      <p:sp>
        <p:nvSpPr>
          <p:cNvPr id="45" name="TextBox 44">
            <a:extLst>
              <a:ext uri="{FF2B5EF4-FFF2-40B4-BE49-F238E27FC236}">
                <a16:creationId xmlns:a16="http://schemas.microsoft.com/office/drawing/2014/main" id="{F764650F-7963-105B-C779-2CB17D6CB589}"/>
              </a:ext>
            </a:extLst>
          </p:cNvPr>
          <p:cNvSpPr txBox="1"/>
          <p:nvPr/>
        </p:nvSpPr>
        <p:spPr>
          <a:xfrm>
            <a:off x="5841093" y="3913107"/>
            <a:ext cx="1353793" cy="307777"/>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Partnership</a:t>
            </a:r>
          </a:p>
        </p:txBody>
      </p:sp>
      <p:pic>
        <p:nvPicPr>
          <p:cNvPr id="46" name="Picture 45">
            <a:extLst>
              <a:ext uri="{FF2B5EF4-FFF2-40B4-BE49-F238E27FC236}">
                <a16:creationId xmlns:a16="http://schemas.microsoft.com/office/drawing/2014/main" id="{8F249680-8E46-61AC-2306-3516622EE2DA}"/>
              </a:ext>
            </a:extLst>
          </p:cNvPr>
          <p:cNvPicPr>
            <a:picLocks noChangeAspect="1"/>
          </p:cNvPicPr>
          <p:nvPr/>
        </p:nvPicPr>
        <p:blipFill>
          <a:blip r:embed="rId3"/>
          <a:stretch>
            <a:fillRect/>
          </a:stretch>
        </p:blipFill>
        <p:spPr>
          <a:xfrm>
            <a:off x="6255734" y="3479468"/>
            <a:ext cx="509878" cy="509878"/>
          </a:xfrm>
          <a:prstGeom prst="rect">
            <a:avLst/>
          </a:prstGeom>
        </p:spPr>
      </p:pic>
      <p:cxnSp>
        <p:nvCxnSpPr>
          <p:cNvPr id="47" name="Straight Arrow Connector 46">
            <a:extLst>
              <a:ext uri="{FF2B5EF4-FFF2-40B4-BE49-F238E27FC236}">
                <a16:creationId xmlns:a16="http://schemas.microsoft.com/office/drawing/2014/main" id="{8B9D6556-B1C4-CF54-D33B-779E7532648F}"/>
              </a:ext>
            </a:extLst>
          </p:cNvPr>
          <p:cNvCxnSpPr>
            <a:cxnSpLocks/>
          </p:cNvCxnSpPr>
          <p:nvPr/>
        </p:nvCxnSpPr>
        <p:spPr>
          <a:xfrm>
            <a:off x="6029476" y="3365042"/>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48" name="Straight Arrow Connector 47">
            <a:extLst>
              <a:ext uri="{FF2B5EF4-FFF2-40B4-BE49-F238E27FC236}">
                <a16:creationId xmlns:a16="http://schemas.microsoft.com/office/drawing/2014/main" id="{40B1DA97-6CEE-B8E3-F2E2-9F5AB32E3524}"/>
              </a:ext>
            </a:extLst>
          </p:cNvPr>
          <p:cNvCxnSpPr>
            <a:cxnSpLocks/>
          </p:cNvCxnSpPr>
          <p:nvPr/>
        </p:nvCxnSpPr>
        <p:spPr>
          <a:xfrm>
            <a:off x="6063817" y="4347063"/>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sp>
        <p:nvSpPr>
          <p:cNvPr id="6" name="Rectangle 12">
            <a:extLst>
              <a:ext uri="{FF2B5EF4-FFF2-40B4-BE49-F238E27FC236}">
                <a16:creationId xmlns:a16="http://schemas.microsoft.com/office/drawing/2014/main" id="{5C93A21F-BB7D-0967-50AB-1C7D64F6FFE6}"/>
              </a:ext>
            </a:extLst>
          </p:cNvPr>
          <p:cNvSpPr/>
          <p:nvPr/>
        </p:nvSpPr>
        <p:spPr>
          <a:xfrm>
            <a:off x="28575" y="6492875"/>
            <a:ext cx="11156649" cy="363894"/>
          </a:xfrm>
          <a:prstGeom prst="rect">
            <a:avLst/>
          </a:prstGeom>
          <a:solidFill>
            <a:srgbClr val="1F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024577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314B39-F061-F7F3-FA88-C6B54B978FA6}"/>
              </a:ext>
            </a:extLst>
          </p:cNvPr>
          <p:cNvSpPr>
            <a:spLocks noGrp="1"/>
          </p:cNvSpPr>
          <p:nvPr>
            <p:ph type="title"/>
          </p:nvPr>
        </p:nvSpPr>
        <p:spPr/>
        <p:txBody>
          <a:bodyPr/>
          <a:lstStyle/>
          <a:p>
            <a:r>
              <a:rPr lang="en-GB">
                <a:latin typeface="Avenir Next LT Pro"/>
              </a:rPr>
              <a:t>Regulated Liabilities Network (RLN)</a:t>
            </a:r>
            <a:endParaRPr lang="en-US"/>
          </a:p>
        </p:txBody>
      </p:sp>
      <p:sp>
        <p:nvSpPr>
          <p:cNvPr id="4" name="Slide Number Placeholder 3">
            <a:extLst>
              <a:ext uri="{FF2B5EF4-FFF2-40B4-BE49-F238E27FC236}">
                <a16:creationId xmlns:a16="http://schemas.microsoft.com/office/drawing/2014/main" id="{FB19E076-3D29-C48D-377B-4BF561A5077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F5FF29-4ACE-AC4F-9E8A-57C4F53DD435}" type="slidenum">
              <a:rPr kumimoji="0" lang="en-US" sz="1200" b="0" i="0" u="none" strike="noStrike" kern="1200" cap="none" spc="0" normalizeH="0" baseline="0" noProof="0" smtClean="0">
                <a:ln>
                  <a:noFill/>
                </a:ln>
                <a:solidFill>
                  <a:prstClr val="white"/>
                </a:solidFill>
                <a:effectLst/>
                <a:uLnTx/>
                <a:uFillTx/>
                <a:latin typeface="Avenir Next LT Pro" panose="020B0504020202020204" pitchFamily="34"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white"/>
              </a:solidFill>
              <a:effectLst/>
              <a:uLnTx/>
              <a:uFillTx/>
              <a:latin typeface="Avenir Next LT Pro" panose="020B0504020202020204" pitchFamily="34" charset="77"/>
              <a:ea typeface="+mn-ea"/>
              <a:cs typeface="+mn-cs"/>
            </a:endParaRPr>
          </a:p>
        </p:txBody>
      </p:sp>
      <p:sp>
        <p:nvSpPr>
          <p:cNvPr id="15" name="Rectangle 14">
            <a:extLst>
              <a:ext uri="{FF2B5EF4-FFF2-40B4-BE49-F238E27FC236}">
                <a16:creationId xmlns:a16="http://schemas.microsoft.com/office/drawing/2014/main" id="{5C8E7239-D433-0E77-8C5E-B15450B4ED7F}"/>
              </a:ext>
            </a:extLst>
          </p:cNvPr>
          <p:cNvSpPr/>
          <p:nvPr/>
        </p:nvSpPr>
        <p:spPr>
          <a:xfrm>
            <a:off x="433962" y="921188"/>
            <a:ext cx="1401101" cy="19632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Background</a:t>
            </a:r>
          </a:p>
        </p:txBody>
      </p:sp>
      <p:sp>
        <p:nvSpPr>
          <p:cNvPr id="16" name="Rectangle 15">
            <a:extLst>
              <a:ext uri="{FF2B5EF4-FFF2-40B4-BE49-F238E27FC236}">
                <a16:creationId xmlns:a16="http://schemas.microsoft.com/office/drawing/2014/main" id="{865C20AB-2D31-E1F4-5445-D0B84CAB6208}"/>
              </a:ext>
            </a:extLst>
          </p:cNvPr>
          <p:cNvSpPr/>
          <p:nvPr/>
        </p:nvSpPr>
        <p:spPr>
          <a:xfrm>
            <a:off x="433962" y="2955601"/>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HK" sz="1400" b="1" i="0" u="none" strike="noStrike" kern="1200" cap="none" spc="0" normalizeH="0" baseline="0" noProof="0">
                <a:ln>
                  <a:noFill/>
                </a:ln>
                <a:solidFill>
                  <a:prstClr val="white"/>
                </a:solidFill>
                <a:effectLst/>
                <a:uLnTx/>
                <a:uFillTx/>
                <a:latin typeface="Avenir Next LT Pro"/>
                <a:ea typeface="新細明體" panose="02020500000000000000" pitchFamily="18" charset="-120"/>
                <a:cs typeface="+mn-cs"/>
              </a:rPr>
              <a:t>Pros and Cons</a:t>
            </a:r>
          </a:p>
        </p:txBody>
      </p:sp>
      <p:sp>
        <p:nvSpPr>
          <p:cNvPr id="17" name="Rectangle 16">
            <a:extLst>
              <a:ext uri="{FF2B5EF4-FFF2-40B4-BE49-F238E27FC236}">
                <a16:creationId xmlns:a16="http://schemas.microsoft.com/office/drawing/2014/main" id="{A3836FE0-21BF-823D-7258-87DA5AED4917}"/>
              </a:ext>
            </a:extLst>
          </p:cNvPr>
          <p:cNvSpPr/>
          <p:nvPr/>
        </p:nvSpPr>
        <p:spPr>
          <a:xfrm>
            <a:off x="433962" y="4676877"/>
            <a:ext cx="1396426" cy="17107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Use Cases</a:t>
            </a:r>
          </a:p>
        </p:txBody>
      </p:sp>
      <p:sp>
        <p:nvSpPr>
          <p:cNvPr id="19" name="Rectangle 18">
            <a:extLst>
              <a:ext uri="{FF2B5EF4-FFF2-40B4-BE49-F238E27FC236}">
                <a16:creationId xmlns:a16="http://schemas.microsoft.com/office/drawing/2014/main" id="{05B753D4-A409-9FBE-7156-5D2741637192}"/>
              </a:ext>
            </a:extLst>
          </p:cNvPr>
          <p:cNvSpPr/>
          <p:nvPr/>
        </p:nvSpPr>
        <p:spPr>
          <a:xfrm>
            <a:off x="7161428" y="921188"/>
            <a:ext cx="3931933" cy="5457673"/>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black"/>
                </a:solidFill>
                <a:effectLst/>
                <a:uLnTx/>
                <a:uFillTx/>
                <a:latin typeface="Avenir Next LT Pro"/>
                <a:ea typeface="+mn-ea"/>
                <a:cs typeface="+mn-cs"/>
              </a:rPr>
              <a:t>Swift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Delivers interoperable tokens framework for SWIFT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a:ln>
                <a:noFill/>
              </a:ln>
              <a:solidFill>
                <a:prstClr val="black"/>
              </a:solidFill>
              <a:effectLst/>
              <a:uLnTx/>
              <a:uFillTx/>
              <a:latin typeface="Avenir Next LT Pro"/>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black"/>
                </a:solidFill>
                <a:effectLst/>
                <a:uLnTx/>
                <a:uFillTx/>
                <a:latin typeface="Avenir Next LT Pro"/>
                <a:ea typeface="+mn-ea"/>
                <a:cs typeface="+mn-cs"/>
              </a:rPr>
              <a:t>Citi</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Invested in SETL</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As of 2021 they are in process of deploying their solutions within Securities Services business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Avenir Next LT Pro"/>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HK" sz="1400" b="1"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rPr>
              <a:t>Deloitte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HK" sz="140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rPr>
              <a:t>Invested in SETL</a:t>
            </a:r>
            <a:endParaRPr kumimoji="0" lang="en-US" altLang="zh-HK" sz="110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a:ln>
                <a:noFill/>
              </a:ln>
              <a:solidFill>
                <a:prstClr val="black"/>
              </a:solidFill>
              <a:effectLst/>
              <a:uLnTx/>
              <a:uFillTx/>
              <a:latin typeface="Avenir Next LT Pro"/>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black"/>
                </a:solidFill>
                <a:effectLst/>
                <a:uLnTx/>
                <a:uFillTx/>
                <a:latin typeface="Avenir Next LT Pro"/>
                <a:ea typeface="+mn-ea"/>
                <a:cs typeface="+mn-cs"/>
              </a:rPr>
              <a:t>HSBC, BNY Mellon, Wells Fargo, PNC Bank, TD Bank, </a:t>
            </a:r>
            <a:r>
              <a:rPr kumimoji="0" lang="en-US" sz="1400" b="1" i="0" u="none" strike="noStrike" kern="1200" cap="none" spc="0" normalizeH="0" baseline="0" noProof="0" err="1">
                <a:ln>
                  <a:noFill/>
                </a:ln>
                <a:solidFill>
                  <a:prstClr val="black"/>
                </a:solidFill>
                <a:effectLst/>
                <a:uLnTx/>
                <a:uFillTx/>
                <a:latin typeface="Avenir Next LT Pro"/>
                <a:ea typeface="+mn-ea"/>
                <a:cs typeface="+mn-cs"/>
              </a:rPr>
              <a:t>Triust</a:t>
            </a:r>
            <a:r>
              <a:rPr kumimoji="0" lang="en-US" sz="1400" b="1" i="0" u="none" strike="noStrike" kern="1200" cap="none" spc="0" normalizeH="0" baseline="0" noProof="0">
                <a:ln>
                  <a:noFill/>
                </a:ln>
                <a:solidFill>
                  <a:prstClr val="black"/>
                </a:solidFill>
                <a:effectLst/>
                <a:uLnTx/>
                <a:uFillTx/>
                <a:latin typeface="Avenir Next LT Pro"/>
                <a:ea typeface="+mn-ea"/>
                <a:cs typeface="+mn-cs"/>
              </a:rPr>
              <a:t>, US Bank, Mastercard</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Involved in the 12-week trial of RLN in 2022, with the New York Fed Reserve on digital dollar payment for digital asset transactions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20" name="Rectangle 19">
            <a:extLst>
              <a:ext uri="{FF2B5EF4-FFF2-40B4-BE49-F238E27FC236}">
                <a16:creationId xmlns:a16="http://schemas.microsoft.com/office/drawing/2014/main" id="{97FC5078-B1A9-792C-C26C-A21A8D4D427A}"/>
              </a:ext>
            </a:extLst>
          </p:cNvPr>
          <p:cNvSpPr/>
          <p:nvPr/>
        </p:nvSpPr>
        <p:spPr>
          <a:xfrm>
            <a:off x="1897092" y="2955601"/>
            <a:ext cx="4020579"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nchorCtr="0"/>
          <a:lstStyle/>
          <a:p>
            <a:pPr marL="285750" marR="0" lvl="0"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Instantaneous settlement potential</a:t>
            </a:r>
          </a:p>
          <a:p>
            <a:pPr marL="285750" marR="0" lvl="0"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Global FI consortium: interoperability</a:t>
            </a:r>
          </a:p>
          <a:p>
            <a:pPr marL="285750" marR="0" lvl="0"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1million TPS achieved on AWS server</a:t>
            </a:r>
          </a:p>
          <a:p>
            <a:pPr marL="285750" marR="0" lvl="0"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HK" sz="1200" b="0" i="0" u="none" strike="noStrike" kern="1200" cap="none" spc="0" normalizeH="0" baseline="0" noProof="0">
                <a:ln>
                  <a:noFill/>
                </a:ln>
                <a:solidFill>
                  <a:prstClr val="black"/>
                </a:solidFill>
                <a:effectLst/>
                <a:uLnTx/>
                <a:uFillTx/>
                <a:latin typeface="Avenir Next LT Pro"/>
                <a:ea typeface="+mn-ea"/>
                <a:cs typeface="+mn-cs"/>
              </a:rPr>
              <a:t>Trusted network: participants must be known to gain access to the network </a:t>
            </a:r>
          </a:p>
          <a:p>
            <a:pPr marL="285750" marR="0" lvl="0"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HK" sz="1200" b="0" i="0" u="none" strike="noStrike" kern="1200" cap="none" spc="0" normalizeH="0" baseline="0" noProof="0">
                <a:ln>
                  <a:noFill/>
                </a:ln>
                <a:solidFill>
                  <a:prstClr val="black"/>
                </a:solidFill>
                <a:effectLst/>
                <a:uLnTx/>
                <a:uFillTx/>
                <a:latin typeface="Avenir Next LT Pro"/>
                <a:ea typeface="+mn-ea"/>
                <a:cs typeface="+mn-cs"/>
              </a:rPr>
              <a:t>ISO20022 compliant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4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21" name="Rectangle 20">
            <a:extLst>
              <a:ext uri="{FF2B5EF4-FFF2-40B4-BE49-F238E27FC236}">
                <a16:creationId xmlns:a16="http://schemas.microsoft.com/office/drawing/2014/main" id="{2786452B-0F2F-03F1-2929-D918870C6674}"/>
              </a:ext>
            </a:extLst>
          </p:cNvPr>
          <p:cNvSpPr/>
          <p:nvPr/>
        </p:nvSpPr>
        <p:spPr>
          <a:xfrm>
            <a:off x="1898381" y="4681238"/>
            <a:ext cx="3961537" cy="1706088"/>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nchorCtr="0"/>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Interbank Settlement and Cross Border Transfer</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Wholesale and retail CBDCs (micropayments)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Digitized bond, physical asset-backed securities, STO</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Trade Finance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400" b="0" i="0" u="none" strike="noStrike" kern="1200" cap="none" spc="0" normalizeH="0" baseline="0" noProof="0">
              <a:ln>
                <a:noFill/>
              </a:ln>
              <a:solidFill>
                <a:prstClr val="black"/>
              </a:solidFill>
              <a:effectLst/>
              <a:uLnTx/>
              <a:uFillTx/>
              <a:latin typeface="Avenir Next LT Pro"/>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4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22" name="Rectangle 21">
            <a:extLst>
              <a:ext uri="{FF2B5EF4-FFF2-40B4-BE49-F238E27FC236}">
                <a16:creationId xmlns:a16="http://schemas.microsoft.com/office/drawing/2014/main" id="{D2428ADE-CAEE-0196-8E51-4494CD883A88}"/>
              </a:ext>
            </a:extLst>
          </p:cNvPr>
          <p:cNvSpPr/>
          <p:nvPr/>
        </p:nvSpPr>
        <p:spPr>
          <a:xfrm>
            <a:off x="1898379" y="925863"/>
            <a:ext cx="3976169" cy="195853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nchorCtr="0"/>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Tony McLaughlin in June 2021, Citi released paper “The Regulated Internet of Value”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HK" sz="1200" b="0" i="0" u="none" strike="noStrike" kern="1200" cap="none" spc="0" normalizeH="0" baseline="0" noProof="0">
                <a:ln>
                  <a:noFill/>
                </a:ln>
                <a:solidFill>
                  <a:prstClr val="black"/>
                </a:solidFill>
                <a:effectLst/>
                <a:uLnTx/>
                <a:uFillTx/>
                <a:latin typeface="Avenir Next LT Pro" panose="020B0504020202020204" pitchFamily="34" charset="77"/>
                <a:ea typeface="+mn-ea"/>
                <a:cs typeface="+mn-cs"/>
              </a:rPr>
              <a:t>A shared hierarchical ledger, which enables both central bank money and commercial bank money to be tokenized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HK" sz="1200" b="0" i="0" u="none" strike="noStrike" kern="1200" cap="none" spc="0" normalizeH="0" baseline="0" noProof="0">
                <a:ln>
                  <a:noFill/>
                </a:ln>
                <a:solidFill>
                  <a:prstClr val="black"/>
                </a:solidFill>
                <a:effectLst/>
                <a:uLnTx/>
                <a:uFillTx/>
                <a:latin typeface="Avenir Next LT Pro" panose="020B0504020202020204" pitchFamily="34" charset="77"/>
                <a:ea typeface="+mn-ea"/>
                <a:cs typeface="+mn-cs"/>
              </a:rPr>
              <a:t>Ambition of creating a global settlement network</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HK" sz="1200" b="0" i="0" u="none" strike="noStrike" kern="1200" cap="none" spc="0" normalizeH="0" baseline="0" noProof="0">
                <a:ln>
                  <a:noFill/>
                </a:ln>
                <a:solidFill>
                  <a:prstClr val="black"/>
                </a:solidFill>
                <a:effectLst/>
                <a:uLnTx/>
                <a:uFillTx/>
                <a:latin typeface="Avenir Next LT Pro" panose="020B0504020202020204" pitchFamily="34" charset="77"/>
                <a:ea typeface="+mn-ea"/>
                <a:cs typeface="+mn-cs"/>
              </a:rPr>
              <a:t>Proof-of-Identity: Only authorised parties may contribute to the consensus process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HK" sz="1200" b="0" i="0" u="none" strike="noStrike" kern="1200" cap="none" spc="0" normalizeH="0" baseline="0" noProof="0">
                <a:ln>
                  <a:noFill/>
                </a:ln>
                <a:solidFill>
                  <a:prstClr val="black"/>
                </a:solidFill>
                <a:effectLst/>
                <a:uLnTx/>
                <a:uFillTx/>
                <a:latin typeface="Avenir Next LT Pro" panose="020B0504020202020204" pitchFamily="34" charset="77"/>
                <a:ea typeface="+mn-ea"/>
                <a:cs typeface="+mn-cs"/>
              </a:rPr>
              <a:t>Sandbox not accessible to public</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HK" sz="1200" b="0" i="0" u="none" strike="noStrike" kern="1200" cap="none" spc="0" normalizeH="0" baseline="0" noProof="0">
                <a:ln>
                  <a:noFill/>
                </a:ln>
                <a:solidFill>
                  <a:prstClr val="black"/>
                </a:solidFill>
                <a:effectLst/>
                <a:uLnTx/>
                <a:uFillTx/>
                <a:latin typeface="Avenir Next LT Pro" panose="020B0504020202020204" pitchFamily="34" charset="77"/>
                <a:ea typeface="+mn-ea"/>
                <a:cs typeface="+mn-cs"/>
              </a:rPr>
              <a:t>SETL</a:t>
            </a:r>
            <a:r>
              <a:rPr kumimoji="0" lang="zh-TW" altLang="en-US" sz="1200" b="0" i="0" u="none" strike="noStrike" kern="1200" cap="none" spc="0" normalizeH="0" baseline="0" noProof="0">
                <a:ln>
                  <a:noFill/>
                </a:ln>
                <a:solidFill>
                  <a:prstClr val="black"/>
                </a:solidFill>
                <a:effectLst/>
                <a:uLnTx/>
                <a:uFillTx/>
                <a:latin typeface="Avenir Next LT Pro" panose="020B0504020202020204" pitchFamily="34" charset="77"/>
                <a:ea typeface="新細明體" panose="02020500000000000000" pitchFamily="18" charset="-120"/>
                <a:cs typeface="+mn-cs"/>
              </a:rPr>
              <a:t> </a:t>
            </a:r>
            <a:r>
              <a:rPr kumimoji="0" lang="en-US" altLang="zh-TW" sz="1200" b="0" i="0" u="none" strike="noStrike" kern="1200" cap="none" spc="0" normalizeH="0" baseline="0" noProof="0">
                <a:ln>
                  <a:noFill/>
                </a:ln>
                <a:solidFill>
                  <a:prstClr val="black"/>
                </a:solidFill>
                <a:effectLst/>
                <a:uLnTx/>
                <a:uFillTx/>
                <a:latin typeface="Avenir Next LT Pro" panose="020B0504020202020204" pitchFamily="34" charset="77"/>
                <a:ea typeface="新細明體" panose="02020500000000000000" pitchFamily="18" charset="-120"/>
                <a:cs typeface="+mn-cs"/>
              </a:rPr>
              <a:t>the company</a:t>
            </a:r>
            <a:r>
              <a:rPr kumimoji="0" lang="en-HK" sz="1200" b="0" i="0" u="none" strike="noStrike" kern="1200" cap="none" spc="0" normalizeH="0" baseline="0" noProof="0">
                <a:ln>
                  <a:noFill/>
                </a:ln>
                <a:solidFill>
                  <a:prstClr val="black"/>
                </a:solidFill>
                <a:effectLst/>
                <a:uLnTx/>
                <a:uFillTx/>
                <a:latin typeface="Avenir Next LT Pro" panose="020B0504020202020204" pitchFamily="34" charset="77"/>
                <a:ea typeface="+mn-ea"/>
                <a:cs typeface="+mn-cs"/>
              </a:rPr>
              <a:t> implemented RLN </a:t>
            </a:r>
            <a:endParaRPr kumimoji="0" lang="en-US" sz="1200" b="0" i="0" u="none" strike="noStrike" kern="1200" cap="none" spc="0" normalizeH="0" baseline="0" noProof="0">
              <a:ln>
                <a:noFill/>
              </a:ln>
              <a:solidFill>
                <a:prstClr val="black"/>
              </a:solidFill>
              <a:effectLst/>
              <a:uLnTx/>
              <a:uFillTx/>
              <a:latin typeface="Avenir Next LT Pro"/>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45" name="TextBox 44">
            <a:extLst>
              <a:ext uri="{FF2B5EF4-FFF2-40B4-BE49-F238E27FC236}">
                <a16:creationId xmlns:a16="http://schemas.microsoft.com/office/drawing/2014/main" id="{F764650F-7963-105B-C779-2CB17D6CB589}"/>
              </a:ext>
            </a:extLst>
          </p:cNvPr>
          <p:cNvSpPr txBox="1"/>
          <p:nvPr/>
        </p:nvSpPr>
        <p:spPr>
          <a:xfrm>
            <a:off x="5841093" y="3913107"/>
            <a:ext cx="1353793" cy="307777"/>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Partnership</a:t>
            </a:r>
          </a:p>
        </p:txBody>
      </p:sp>
      <p:pic>
        <p:nvPicPr>
          <p:cNvPr id="46" name="Picture 45">
            <a:extLst>
              <a:ext uri="{FF2B5EF4-FFF2-40B4-BE49-F238E27FC236}">
                <a16:creationId xmlns:a16="http://schemas.microsoft.com/office/drawing/2014/main" id="{8F249680-8E46-61AC-2306-3516622EE2DA}"/>
              </a:ext>
            </a:extLst>
          </p:cNvPr>
          <p:cNvPicPr>
            <a:picLocks noChangeAspect="1"/>
          </p:cNvPicPr>
          <p:nvPr/>
        </p:nvPicPr>
        <p:blipFill>
          <a:blip r:embed="rId3"/>
          <a:stretch>
            <a:fillRect/>
          </a:stretch>
        </p:blipFill>
        <p:spPr>
          <a:xfrm>
            <a:off x="6255734" y="3479468"/>
            <a:ext cx="509878" cy="509878"/>
          </a:xfrm>
          <a:prstGeom prst="rect">
            <a:avLst/>
          </a:prstGeom>
        </p:spPr>
      </p:pic>
      <p:cxnSp>
        <p:nvCxnSpPr>
          <p:cNvPr id="47" name="Straight Arrow Connector 46">
            <a:extLst>
              <a:ext uri="{FF2B5EF4-FFF2-40B4-BE49-F238E27FC236}">
                <a16:creationId xmlns:a16="http://schemas.microsoft.com/office/drawing/2014/main" id="{8B9D6556-B1C4-CF54-D33B-779E7532648F}"/>
              </a:ext>
            </a:extLst>
          </p:cNvPr>
          <p:cNvCxnSpPr>
            <a:cxnSpLocks/>
          </p:cNvCxnSpPr>
          <p:nvPr/>
        </p:nvCxnSpPr>
        <p:spPr>
          <a:xfrm>
            <a:off x="6029476" y="3365042"/>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48" name="Straight Arrow Connector 47">
            <a:extLst>
              <a:ext uri="{FF2B5EF4-FFF2-40B4-BE49-F238E27FC236}">
                <a16:creationId xmlns:a16="http://schemas.microsoft.com/office/drawing/2014/main" id="{40B1DA97-6CEE-B8E3-F2E2-9F5AB32E3524}"/>
              </a:ext>
            </a:extLst>
          </p:cNvPr>
          <p:cNvCxnSpPr>
            <a:cxnSpLocks/>
          </p:cNvCxnSpPr>
          <p:nvPr/>
        </p:nvCxnSpPr>
        <p:spPr>
          <a:xfrm>
            <a:off x="6063817" y="4347063"/>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sp>
        <p:nvSpPr>
          <p:cNvPr id="6" name="Rectangle 12">
            <a:extLst>
              <a:ext uri="{FF2B5EF4-FFF2-40B4-BE49-F238E27FC236}">
                <a16:creationId xmlns:a16="http://schemas.microsoft.com/office/drawing/2014/main" id="{5C93A21F-BB7D-0967-50AB-1C7D64F6FFE6}"/>
              </a:ext>
            </a:extLst>
          </p:cNvPr>
          <p:cNvSpPr/>
          <p:nvPr/>
        </p:nvSpPr>
        <p:spPr>
          <a:xfrm>
            <a:off x="28575" y="6492875"/>
            <a:ext cx="11156649" cy="363894"/>
          </a:xfrm>
          <a:prstGeom prst="rect">
            <a:avLst/>
          </a:prstGeom>
          <a:solidFill>
            <a:srgbClr val="1F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13973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0F1CD-9E30-7362-7144-0325FA8EA8BB}"/>
              </a:ext>
            </a:extLst>
          </p:cNvPr>
          <p:cNvSpPr>
            <a:spLocks noGrp="1"/>
          </p:cNvSpPr>
          <p:nvPr>
            <p:ph type="title"/>
          </p:nvPr>
        </p:nvSpPr>
        <p:spPr/>
        <p:txBody>
          <a:bodyPr/>
          <a:lstStyle/>
          <a:p>
            <a:r>
              <a:rPr lang="en-US">
                <a:latin typeface="Avenir Next LT Pro"/>
              </a:rPr>
              <a:t>Ethereum (ETH)</a:t>
            </a:r>
            <a:endParaRPr lang="en-US"/>
          </a:p>
        </p:txBody>
      </p:sp>
      <p:sp>
        <p:nvSpPr>
          <p:cNvPr id="4" name="Slide Number Placeholder 3">
            <a:extLst>
              <a:ext uri="{FF2B5EF4-FFF2-40B4-BE49-F238E27FC236}">
                <a16:creationId xmlns:a16="http://schemas.microsoft.com/office/drawing/2014/main" id="{2E2B9FA5-E25F-B624-C6F3-D043F09DA82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F5FF29-4ACE-AC4F-9E8A-57C4F53DD435}" type="slidenum">
              <a:rPr kumimoji="0" lang="en-US" sz="1200" b="0" i="0" u="none" strike="noStrike" kern="1200" cap="none" spc="0" normalizeH="0" baseline="0" noProof="0" smtClean="0">
                <a:ln>
                  <a:noFill/>
                </a:ln>
                <a:solidFill>
                  <a:prstClr val="white"/>
                </a:solidFill>
                <a:effectLst/>
                <a:uLnTx/>
                <a:uFillTx/>
                <a:latin typeface="Avenir Next LT Pro" panose="020B0504020202020204" pitchFamily="34"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white"/>
              </a:solidFill>
              <a:effectLst/>
              <a:uLnTx/>
              <a:uFillTx/>
              <a:latin typeface="Avenir Next LT Pro" panose="020B0504020202020204" pitchFamily="34" charset="77"/>
              <a:ea typeface="+mn-ea"/>
              <a:cs typeface="+mn-cs"/>
            </a:endParaRPr>
          </a:p>
        </p:txBody>
      </p:sp>
      <p:grpSp>
        <p:nvGrpSpPr>
          <p:cNvPr id="17" name="Group 16">
            <a:extLst>
              <a:ext uri="{FF2B5EF4-FFF2-40B4-BE49-F238E27FC236}">
                <a16:creationId xmlns:a16="http://schemas.microsoft.com/office/drawing/2014/main" id="{E6C25591-1D7C-5C5F-DC15-FA9E11787ED5}"/>
              </a:ext>
            </a:extLst>
          </p:cNvPr>
          <p:cNvGrpSpPr/>
          <p:nvPr/>
        </p:nvGrpSpPr>
        <p:grpSpPr>
          <a:xfrm>
            <a:off x="728477" y="1196431"/>
            <a:ext cx="10650048" cy="5125447"/>
            <a:chOff x="728477" y="1196431"/>
            <a:chExt cx="10650048" cy="5125447"/>
          </a:xfrm>
        </p:grpSpPr>
        <p:sp>
          <p:nvSpPr>
            <p:cNvPr id="6" name="Rectangle 5">
              <a:extLst>
                <a:ext uri="{FF2B5EF4-FFF2-40B4-BE49-F238E27FC236}">
                  <a16:creationId xmlns:a16="http://schemas.microsoft.com/office/drawing/2014/main" id="{EF7C397A-10D6-CADB-7C16-57B936DED281}"/>
                </a:ext>
              </a:extLst>
            </p:cNvPr>
            <p:cNvSpPr/>
            <p:nvPr/>
          </p:nvSpPr>
          <p:spPr>
            <a:xfrm>
              <a:off x="733152" y="1206353"/>
              <a:ext cx="1382402" cy="16640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Background</a:t>
              </a:r>
            </a:p>
          </p:txBody>
        </p:sp>
        <p:sp>
          <p:nvSpPr>
            <p:cNvPr id="7" name="Rectangle 6">
              <a:extLst>
                <a:ext uri="{FF2B5EF4-FFF2-40B4-BE49-F238E27FC236}">
                  <a16:creationId xmlns:a16="http://schemas.microsoft.com/office/drawing/2014/main" id="{FF1A76F4-2D7D-A225-302E-40A0C533A11E}"/>
                </a:ext>
              </a:extLst>
            </p:cNvPr>
            <p:cNvSpPr/>
            <p:nvPr/>
          </p:nvSpPr>
          <p:spPr>
            <a:xfrm>
              <a:off x="728477" y="2941576"/>
              <a:ext cx="1387077"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HK" sz="1400" b="1" i="0" u="none" strike="noStrike" kern="1200" cap="none" spc="0" normalizeH="0" baseline="0" noProof="0">
                  <a:ln>
                    <a:noFill/>
                  </a:ln>
                  <a:solidFill>
                    <a:prstClr val="white"/>
                  </a:solidFill>
                  <a:effectLst/>
                  <a:uLnTx/>
                  <a:uFillTx/>
                  <a:latin typeface="Avenir Next LT Pro"/>
                  <a:ea typeface="新細明體" panose="02020500000000000000" pitchFamily="18" charset="-120"/>
                  <a:cs typeface="+mn-cs"/>
                </a:rPr>
                <a:t>Pros and Cons</a:t>
              </a:r>
            </a:p>
          </p:txBody>
        </p:sp>
        <p:sp>
          <p:nvSpPr>
            <p:cNvPr id="8" name="Rectangle 7">
              <a:extLst>
                <a:ext uri="{FF2B5EF4-FFF2-40B4-BE49-F238E27FC236}">
                  <a16:creationId xmlns:a16="http://schemas.microsoft.com/office/drawing/2014/main" id="{D08811D5-73C5-140D-059C-674B175172E5}"/>
                </a:ext>
              </a:extLst>
            </p:cNvPr>
            <p:cNvSpPr/>
            <p:nvPr/>
          </p:nvSpPr>
          <p:spPr>
            <a:xfrm>
              <a:off x="737827" y="4658178"/>
              <a:ext cx="1377727" cy="16546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Use Cases</a:t>
              </a:r>
            </a:p>
          </p:txBody>
        </p:sp>
        <p:sp>
          <p:nvSpPr>
            <p:cNvPr id="9" name="Rectangle 8">
              <a:extLst>
                <a:ext uri="{FF2B5EF4-FFF2-40B4-BE49-F238E27FC236}">
                  <a16:creationId xmlns:a16="http://schemas.microsoft.com/office/drawing/2014/main" id="{21FC76C9-93A5-EDE7-C7B5-47D5E6AA0915}"/>
                </a:ext>
              </a:extLst>
            </p:cNvPr>
            <p:cNvSpPr/>
            <p:nvPr/>
          </p:nvSpPr>
          <p:spPr>
            <a:xfrm>
              <a:off x="7441918" y="1196431"/>
              <a:ext cx="3936607" cy="5111736"/>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0" name="Rectangle 9">
              <a:extLst>
                <a:ext uri="{FF2B5EF4-FFF2-40B4-BE49-F238E27FC236}">
                  <a16:creationId xmlns:a16="http://schemas.microsoft.com/office/drawing/2014/main" id="{A22AD163-F31A-CBA4-45AD-FDB48416AEB8}"/>
                </a:ext>
              </a:extLst>
            </p:cNvPr>
            <p:cNvSpPr/>
            <p:nvPr/>
          </p:nvSpPr>
          <p:spPr>
            <a:xfrm>
              <a:off x="2185734" y="2936397"/>
              <a:ext cx="3961538"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1" name="Rectangle 10">
              <a:extLst>
                <a:ext uri="{FF2B5EF4-FFF2-40B4-BE49-F238E27FC236}">
                  <a16:creationId xmlns:a16="http://schemas.microsoft.com/office/drawing/2014/main" id="{85635AD2-528B-DEBF-D3AA-359D954466D8}"/>
                </a:ext>
              </a:extLst>
            </p:cNvPr>
            <p:cNvSpPr/>
            <p:nvPr/>
          </p:nvSpPr>
          <p:spPr>
            <a:xfrm>
              <a:off x="2178872" y="4671887"/>
              <a:ext cx="3961537"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2" name="Rectangle 11">
              <a:extLst>
                <a:ext uri="{FF2B5EF4-FFF2-40B4-BE49-F238E27FC236}">
                  <a16:creationId xmlns:a16="http://schemas.microsoft.com/office/drawing/2014/main" id="{B061E7A1-6FDC-CB26-2D80-2ECB423EBDC6}"/>
                </a:ext>
              </a:extLst>
            </p:cNvPr>
            <p:cNvSpPr/>
            <p:nvPr/>
          </p:nvSpPr>
          <p:spPr>
            <a:xfrm>
              <a:off x="2178871" y="1220377"/>
              <a:ext cx="3961538"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3" name="TextBox 12">
              <a:extLst>
                <a:ext uri="{FF2B5EF4-FFF2-40B4-BE49-F238E27FC236}">
                  <a16:creationId xmlns:a16="http://schemas.microsoft.com/office/drawing/2014/main" id="{F164E4D8-40D9-2131-8C15-216DFBE0E495}"/>
                </a:ext>
              </a:extLst>
            </p:cNvPr>
            <p:cNvSpPr txBox="1"/>
            <p:nvPr/>
          </p:nvSpPr>
          <p:spPr>
            <a:xfrm>
              <a:off x="6098210" y="3927131"/>
              <a:ext cx="1465989" cy="307777"/>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Partnership</a:t>
              </a:r>
            </a:p>
          </p:txBody>
        </p:sp>
        <p:pic>
          <p:nvPicPr>
            <p:cNvPr id="14" name="Picture 13">
              <a:extLst>
                <a:ext uri="{FF2B5EF4-FFF2-40B4-BE49-F238E27FC236}">
                  <a16:creationId xmlns:a16="http://schemas.microsoft.com/office/drawing/2014/main" id="{23BBD689-C054-8C46-ABC0-233E6156FC1E}"/>
                </a:ext>
              </a:extLst>
            </p:cNvPr>
            <p:cNvPicPr>
              <a:picLocks noChangeAspect="1"/>
            </p:cNvPicPr>
            <p:nvPr/>
          </p:nvPicPr>
          <p:blipFill>
            <a:blip r:embed="rId3"/>
            <a:stretch>
              <a:fillRect/>
            </a:stretch>
          </p:blipFill>
          <p:spPr>
            <a:xfrm>
              <a:off x="6536225" y="3465443"/>
              <a:ext cx="509878" cy="509878"/>
            </a:xfrm>
            <a:prstGeom prst="rect">
              <a:avLst/>
            </a:prstGeom>
          </p:spPr>
        </p:pic>
        <p:cxnSp>
          <p:nvCxnSpPr>
            <p:cNvPr id="15" name="Straight Arrow Connector 14">
              <a:extLst>
                <a:ext uri="{FF2B5EF4-FFF2-40B4-BE49-F238E27FC236}">
                  <a16:creationId xmlns:a16="http://schemas.microsoft.com/office/drawing/2014/main" id="{8058E961-9BCE-A31A-A7A4-82AC03396B66}"/>
                </a:ext>
              </a:extLst>
            </p:cNvPr>
            <p:cNvCxnSpPr>
              <a:cxnSpLocks/>
            </p:cNvCxnSpPr>
            <p:nvPr/>
          </p:nvCxnSpPr>
          <p:spPr>
            <a:xfrm>
              <a:off x="6309967" y="3351017"/>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16" name="Straight Arrow Connector 15">
              <a:extLst>
                <a:ext uri="{FF2B5EF4-FFF2-40B4-BE49-F238E27FC236}">
                  <a16:creationId xmlns:a16="http://schemas.microsoft.com/office/drawing/2014/main" id="{C009C880-788C-6566-1E57-1EF017423F9D}"/>
                </a:ext>
              </a:extLst>
            </p:cNvPr>
            <p:cNvCxnSpPr>
              <a:cxnSpLocks/>
            </p:cNvCxnSpPr>
            <p:nvPr/>
          </p:nvCxnSpPr>
          <p:spPr>
            <a:xfrm>
              <a:off x="6344308" y="4333038"/>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grpSp>
      <p:sp>
        <p:nvSpPr>
          <p:cNvPr id="3" name="TextBox 2">
            <a:extLst>
              <a:ext uri="{FF2B5EF4-FFF2-40B4-BE49-F238E27FC236}">
                <a16:creationId xmlns:a16="http://schemas.microsoft.com/office/drawing/2014/main" id="{67AB4C3D-7DDE-B0EB-7B7B-0E1CFA4EE8C3}"/>
              </a:ext>
            </a:extLst>
          </p:cNvPr>
          <p:cNvSpPr txBox="1"/>
          <p:nvPr/>
        </p:nvSpPr>
        <p:spPr>
          <a:xfrm>
            <a:off x="2187488" y="1260153"/>
            <a:ext cx="3954069" cy="16004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srgbClr val="202122"/>
                </a:solidFill>
                <a:effectLst/>
                <a:uLnTx/>
                <a:uFillTx/>
                <a:latin typeface="Avenir Next LT Pro"/>
                <a:ea typeface="+mn-ea"/>
                <a:cs typeface="Arial"/>
              </a:rPr>
              <a:t>The network went live on 2015</a:t>
            </a:r>
            <a:endParaRPr kumimoji="0" lang="en-US" sz="1400" b="0" i="0" u="none" strike="noStrike" kern="1200" cap="none" spc="0" normalizeH="0" baseline="0" noProof="0">
              <a:ln>
                <a:noFill/>
              </a:ln>
              <a:solidFill>
                <a:srgbClr val="000000"/>
              </a:solidFill>
              <a:effectLst/>
              <a:uLnTx/>
              <a:uFillTx/>
              <a:latin typeface="Avenir Next LT Pro"/>
              <a:ea typeface="+mn-ea"/>
              <a:cs typeface="Calibri" panose="020F0502020204030204"/>
            </a:endParaRP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It is a decentralized, open-source blockchain with smart contract functionality</a:t>
            </a: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Validator-based </a:t>
            </a:r>
            <a:r>
              <a:rPr kumimoji="0" lang="en-US" sz="14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Proof of Stake </a:t>
            </a:r>
            <a:r>
              <a:rPr kumimoji="0" lang="en-US"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consensus</a:t>
            </a:r>
            <a:r>
              <a:rPr kumimoji="0" lang="en-US" sz="14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a:t>
            </a:r>
            <a:r>
              <a:rPr kumimoji="0" lang="en-US"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and a throughput of </a:t>
            </a:r>
            <a:r>
              <a:rPr kumimoji="0" lang="en-US" sz="14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27 TPS</a:t>
            </a: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Various </a:t>
            </a:r>
            <a:r>
              <a:rPr kumimoji="0" lang="en-US"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dApps</a:t>
            </a:r>
            <a:r>
              <a:rPr kumimoji="0" lang="en-US"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cause network congestion  </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2322FCCD-EE2C-CB84-79DD-18EA5C04ECD1}"/>
              </a:ext>
            </a:extLst>
          </p:cNvPr>
          <p:cNvSpPr txBox="1"/>
          <p:nvPr/>
        </p:nvSpPr>
        <p:spPr>
          <a:xfrm>
            <a:off x="2126255" y="2975050"/>
            <a:ext cx="4030529"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marR="0" lvl="0"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Large developer community that easier to find support, documentation, and resources</a:t>
            </a:r>
          </a:p>
          <a:p>
            <a:pPr marL="285750" marR="0" lvl="0"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One of the most famous blockchain locking more than 50% total value of virtual asset</a:t>
            </a:r>
          </a:p>
          <a:p>
            <a:pPr marL="285750" marR="0" lvl="0"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Legacy ecosystem of </a:t>
            </a:r>
            <a:r>
              <a:rPr kumimoji="0" lang="en-US" sz="1200" b="0" i="0" u="none" strike="noStrike" kern="1200" cap="none" spc="0" normalizeH="0" baseline="0" noProof="0" err="1">
                <a:ln>
                  <a:noFill/>
                </a:ln>
                <a:solidFill>
                  <a:prstClr val="black"/>
                </a:solidFill>
                <a:effectLst/>
                <a:uLnTx/>
                <a:uFillTx/>
                <a:latin typeface="Avenir Next LT Pro"/>
                <a:ea typeface="+mn-ea"/>
                <a:cs typeface="+mn-cs"/>
              </a:rPr>
              <a:t>dApps</a:t>
            </a:r>
            <a:r>
              <a:rPr kumimoji="0" lang="en-US" sz="1200" b="0" i="0" u="none" strike="noStrike" kern="1200" cap="none" spc="0" normalizeH="0" baseline="0" noProof="0">
                <a:ln>
                  <a:noFill/>
                </a:ln>
                <a:solidFill>
                  <a:prstClr val="black"/>
                </a:solidFill>
                <a:effectLst/>
                <a:uLnTx/>
                <a:uFillTx/>
                <a:latin typeface="Avenir Next LT Pro"/>
                <a:ea typeface="+mn-ea"/>
                <a:cs typeface="+mn-cs"/>
              </a:rPr>
              <a:t>, tools, and services built on top of its network</a:t>
            </a:r>
          </a:p>
          <a:p>
            <a:pPr marL="285750" marR="0" lvl="0"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endParaRPr kumimoji="0" lang="en-US" sz="1200" b="0" i="0" u="none" strike="noStrike" kern="1200" cap="none" spc="0" normalizeH="0" baseline="0" noProof="0">
              <a:ln>
                <a:noFill/>
              </a:ln>
              <a:solidFill>
                <a:prstClr val="black"/>
              </a:solidFill>
              <a:effectLst/>
              <a:uLnTx/>
              <a:uFillTx/>
              <a:latin typeface="Avenir Next LT Pro"/>
              <a:ea typeface="+mn-ea"/>
              <a:cs typeface="+mn-cs"/>
            </a:endParaRPr>
          </a:p>
          <a:p>
            <a:pPr marL="274638" marR="0" lvl="0" indent="-274638" algn="l" defTabSz="914400" rtl="0" eaLnBrk="1" fontAlgn="auto" latinLnBrk="0" hangingPunct="1">
              <a:lnSpc>
                <a:spcPct val="100000"/>
              </a:lnSpc>
              <a:spcBef>
                <a:spcPts val="0"/>
              </a:spcBef>
              <a:spcAft>
                <a:spcPts val="0"/>
              </a:spcAft>
              <a:buClr>
                <a:prstClr val="black"/>
              </a:buClr>
              <a:buSzTx/>
              <a:buFont typeface="System Font Regular"/>
              <a:buChar char="x"/>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Extremely low throughput and expensive gas</a:t>
            </a:r>
          </a:p>
          <a:p>
            <a:pPr marL="0" marR="0" lvl="0" indent="0" algn="l" defTabSz="914400" rtl="0" eaLnBrk="1" fontAlgn="auto" latinLnBrk="0" hangingPunct="1">
              <a:lnSpc>
                <a:spcPct val="100000"/>
              </a:lnSpc>
              <a:spcBef>
                <a:spcPts val="0"/>
              </a:spcBef>
              <a:spcAft>
                <a:spcPts val="0"/>
              </a:spcAft>
              <a:buClr>
                <a:prstClr val="black"/>
              </a:buClr>
              <a:buSzTx/>
              <a:buFontTx/>
              <a:buNone/>
              <a:tabLst/>
              <a:defRPr/>
            </a:pPr>
            <a:endParaRPr kumimoji="0" lang="en-US" sz="12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19" name="TextBox 18">
            <a:extLst>
              <a:ext uri="{FF2B5EF4-FFF2-40B4-BE49-F238E27FC236}">
                <a16:creationId xmlns:a16="http://schemas.microsoft.com/office/drawing/2014/main" id="{3A10B033-3AEF-1E78-5781-376EC04A544B}"/>
              </a:ext>
            </a:extLst>
          </p:cNvPr>
          <p:cNvSpPr txBox="1"/>
          <p:nvPr/>
        </p:nvSpPr>
        <p:spPr>
          <a:xfrm>
            <a:off x="7440175" y="4962228"/>
            <a:ext cx="357864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Ethereum Name Service (ENS)</a:t>
            </a:r>
            <a:endParaRPr kumimoji="0" lang="en-US" sz="1800" b="1" i="0" u="none" strike="noStrike" kern="1200" cap="none" spc="0" normalizeH="0" baseline="0" noProof="0">
              <a:ln>
                <a:noFill/>
              </a:ln>
              <a:solidFill>
                <a:prstClr val="black"/>
              </a:solidFill>
              <a:effectLst/>
              <a:uLnTx/>
              <a:uFillTx/>
              <a:latin typeface="Avenir Next LT Pro"/>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2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register a human-readable name and associate it to an address</a:t>
            </a:r>
            <a:endParaRPr kumimoji="0" lang="en-US" sz="1200" b="0" i="0" u="none" strike="noStrike" kern="1200" cap="none" spc="0" normalizeH="0" baseline="0" noProof="0">
              <a:ln>
                <a:noFill/>
              </a:ln>
              <a:solidFill>
                <a:prstClr val="black"/>
              </a:solidFill>
              <a:effectLst/>
              <a:uLnTx/>
              <a:uFillTx/>
              <a:latin typeface="Avenir Next LT Pro"/>
              <a:ea typeface="+mn-ea"/>
              <a:cs typeface="Calibri"/>
            </a:endParaRPr>
          </a:p>
        </p:txBody>
      </p:sp>
      <p:sp>
        <p:nvSpPr>
          <p:cNvPr id="22" name="TextBox 21">
            <a:extLst>
              <a:ext uri="{FF2B5EF4-FFF2-40B4-BE49-F238E27FC236}">
                <a16:creationId xmlns:a16="http://schemas.microsoft.com/office/drawing/2014/main" id="{5EAABB60-083F-4EDB-8AB6-AC86DB9DFA7E}"/>
              </a:ext>
            </a:extLst>
          </p:cNvPr>
          <p:cNvSpPr txBox="1"/>
          <p:nvPr/>
        </p:nvSpPr>
        <p:spPr>
          <a:xfrm>
            <a:off x="7488444" y="2041981"/>
            <a:ext cx="3772995" cy="738664"/>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black"/>
                </a:solidFill>
                <a:effectLst/>
                <a:uLnTx/>
                <a:uFillTx/>
                <a:latin typeface="Avenir Next LT Pro"/>
                <a:ea typeface="+mn-ea"/>
                <a:cs typeface="+mn-cs"/>
              </a:rPr>
              <a:t>Santander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Calibri" panose="020F0502020204030204"/>
                <a:ea typeface="Calibri" panose="020F0502020204030204"/>
                <a:cs typeface="Calibri" panose="020F0502020204030204"/>
              </a:rPr>
              <a:t>Issued of the $20 million bond on Ethereum chain</a:t>
            </a:r>
          </a:p>
        </p:txBody>
      </p:sp>
      <p:sp>
        <p:nvSpPr>
          <p:cNvPr id="18" name="TextBox 17">
            <a:extLst>
              <a:ext uri="{FF2B5EF4-FFF2-40B4-BE49-F238E27FC236}">
                <a16:creationId xmlns:a16="http://schemas.microsoft.com/office/drawing/2014/main" id="{F994955F-A8D5-1F35-C774-3D5E3AB03318}"/>
              </a:ext>
            </a:extLst>
          </p:cNvPr>
          <p:cNvSpPr txBox="1"/>
          <p:nvPr/>
        </p:nvSpPr>
        <p:spPr>
          <a:xfrm>
            <a:off x="7388108" y="6148923"/>
            <a:ext cx="3578645"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CryptoPunk</a:t>
            </a:r>
            <a:r>
              <a:rPr kumimoji="0" lang="en-US" sz="12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Bored Ape Yacht Club</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D7DDA6ED-325D-7C78-796F-2A947EE865BA}"/>
              </a:ext>
            </a:extLst>
          </p:cNvPr>
          <p:cNvSpPr txBox="1"/>
          <p:nvPr/>
        </p:nvSpPr>
        <p:spPr>
          <a:xfrm>
            <a:off x="7485297" y="3451583"/>
            <a:ext cx="357864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Aave</a:t>
            </a:r>
            <a:endParaRPr kumimoji="0" lang="en-US" sz="1200" b="1" i="0" u="none" strike="noStrike" kern="1200" cap="none" spc="0" normalizeH="0" baseline="0" noProof="0">
              <a:ln>
                <a:noFill/>
              </a:ln>
              <a:solidFill>
                <a:prstClr val="black"/>
              </a:solidFill>
              <a:effectLst/>
              <a:uLnTx/>
              <a:uFillTx/>
              <a:latin typeface="Avenir Next LT Pro"/>
              <a:ea typeface="+mn-ea"/>
              <a:cs typeface="Calibri" panose="020F0502020204030204"/>
            </a:endParaRP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2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Crypto Lending</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 name="TextBox 22">
            <a:extLst>
              <a:ext uri="{FF2B5EF4-FFF2-40B4-BE49-F238E27FC236}">
                <a16:creationId xmlns:a16="http://schemas.microsoft.com/office/drawing/2014/main" id="{FC946BAF-9E15-7649-1C3B-651392F79EFD}"/>
              </a:ext>
            </a:extLst>
          </p:cNvPr>
          <p:cNvSpPr txBox="1"/>
          <p:nvPr/>
        </p:nvSpPr>
        <p:spPr>
          <a:xfrm>
            <a:off x="7488444" y="1306811"/>
            <a:ext cx="3772995" cy="738664"/>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black"/>
                </a:solidFill>
                <a:effectLst/>
                <a:uLnTx/>
                <a:uFillTx/>
                <a:latin typeface="Avenir Next LT Pro"/>
                <a:ea typeface="+mn-ea"/>
                <a:cs typeface="+mn-cs"/>
              </a:rPr>
              <a:t>Visa</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prstClr val="black"/>
                </a:solidFill>
                <a:effectLst/>
                <a:uLnTx/>
                <a:uFillTx/>
                <a:latin typeface="Calibri" panose="020F0502020204030204"/>
                <a:ea typeface="Calibri" panose="020F0502020204030204"/>
                <a:cs typeface="Calibri" panose="020F0502020204030204"/>
              </a:rPr>
              <a:t>Integrating the USDC into their platforms and send and receive USDC payments</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TextBox 23">
            <a:extLst>
              <a:ext uri="{FF2B5EF4-FFF2-40B4-BE49-F238E27FC236}">
                <a16:creationId xmlns:a16="http://schemas.microsoft.com/office/drawing/2014/main" id="{733E63C7-963F-6035-F4DB-9CEED97368E9}"/>
              </a:ext>
            </a:extLst>
          </p:cNvPr>
          <p:cNvSpPr txBox="1"/>
          <p:nvPr/>
        </p:nvSpPr>
        <p:spPr>
          <a:xfrm>
            <a:off x="7440175" y="3924450"/>
            <a:ext cx="357864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Avenir Next LT Pro"/>
                <a:ea typeface="+mn-ea"/>
                <a:cs typeface="Calibri"/>
              </a:rPr>
              <a:t>Maker</a:t>
            </a:r>
          </a:p>
          <a:p>
            <a:pPr marL="171450" marR="0" lvl="0" indent="-171450" algn="l" defTabSz="914400" rtl="0" eaLnBrk="1" fontAlgn="auto" latinLnBrk="0" hangingPunct="1">
              <a:lnSpc>
                <a:spcPct val="100000"/>
              </a:lnSpc>
              <a:spcBef>
                <a:spcPts val="0"/>
              </a:spcBef>
              <a:spcAft>
                <a:spcPts val="0"/>
              </a:spcAft>
              <a:buClrTx/>
              <a:buSzTx/>
              <a:buFont typeface="Arial"/>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Calibri"/>
              </a:rPr>
              <a:t>Generation of DAI </a:t>
            </a:r>
            <a:r>
              <a:rPr kumimoji="0" lang="en-US" sz="1200" b="0" i="0" u="none" strike="noStrike" kern="1200" cap="none" spc="0" normalizeH="0" baseline="0" noProof="0" err="1">
                <a:ln>
                  <a:noFill/>
                </a:ln>
                <a:solidFill>
                  <a:prstClr val="black"/>
                </a:solidFill>
                <a:effectLst/>
                <a:uLnTx/>
                <a:uFillTx/>
                <a:latin typeface="Avenir Next LT Pro"/>
                <a:ea typeface="+mn-ea"/>
                <a:cs typeface="Calibri"/>
              </a:rPr>
              <a:t>Stablecoin</a:t>
            </a:r>
            <a:endParaRPr kumimoji="0" lang="en-US" sz="1200" b="0" i="0" u="none" strike="noStrike" kern="1200" cap="none" spc="0" normalizeH="0" baseline="0" noProof="0">
              <a:ln>
                <a:noFill/>
              </a:ln>
              <a:solidFill>
                <a:prstClr val="black"/>
              </a:solidFill>
              <a:effectLst/>
              <a:uLnTx/>
              <a:uFillTx/>
              <a:latin typeface="Avenir Next LT Pro"/>
              <a:ea typeface="+mn-ea"/>
              <a:cs typeface="Calibri"/>
            </a:endParaRPr>
          </a:p>
        </p:txBody>
      </p:sp>
      <p:sp>
        <p:nvSpPr>
          <p:cNvPr id="21" name="TextBox 20">
            <a:extLst>
              <a:ext uri="{FF2B5EF4-FFF2-40B4-BE49-F238E27FC236}">
                <a16:creationId xmlns:a16="http://schemas.microsoft.com/office/drawing/2014/main" id="{9E8F2B9A-929B-F5DF-D335-AE82F887A7D1}"/>
              </a:ext>
            </a:extLst>
          </p:cNvPr>
          <p:cNvSpPr txBox="1"/>
          <p:nvPr/>
        </p:nvSpPr>
        <p:spPr>
          <a:xfrm>
            <a:off x="2182539" y="4653253"/>
            <a:ext cx="3920435" cy="15465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marR="0" lvl="0" indent="-171450" algn="l" defTabSz="914400" rtl="0" eaLnBrk="1" fontAlgn="auto" latinLnBrk="0" hangingPunct="1">
              <a:lnSpc>
                <a:spcPct val="100000"/>
              </a:lnSpc>
              <a:spcBef>
                <a:spcPts val="0"/>
              </a:spcBef>
              <a:spcAft>
                <a:spcPts val="0"/>
              </a:spcAft>
              <a:buClrTx/>
              <a:buSzTx/>
              <a:buFont typeface="Arial"/>
              <a:buChar char="•"/>
              <a:tabLst/>
              <a:defRPr/>
            </a:pPr>
            <a:r>
              <a:rPr kumimoji="0" lang="en-US" sz="1050" b="0" i="0" u="none" strike="noStrike" kern="1200" cap="none" spc="0" normalizeH="0" baseline="0" noProof="0">
                <a:ln>
                  <a:noFill/>
                </a:ln>
                <a:solidFill>
                  <a:prstClr val="black"/>
                </a:solidFill>
                <a:effectLst/>
                <a:uLnTx/>
                <a:uFillTx/>
                <a:latin typeface="Avenir Next LT Pro"/>
                <a:ea typeface="+mn-ea"/>
                <a:cs typeface="Calibri"/>
              </a:rPr>
              <a:t>Digitized bonds, physical asset backed properties (e.g. Polymath)</a:t>
            </a:r>
            <a:endParaRPr kumimoji="0" lang="zh-TW" altLang="en-US" sz="1800" b="0" i="0" u="none" strike="noStrike" kern="1200" cap="none" spc="0" normalizeH="0" baseline="0" noProof="0">
              <a:ln>
                <a:noFill/>
              </a:ln>
              <a:solidFill>
                <a:prstClr val="black"/>
              </a:solidFill>
              <a:effectLst/>
              <a:uLnTx/>
              <a:uFillTx/>
              <a:latin typeface="Calibri" panose="020F0502020204030204"/>
              <a:ea typeface="新細明體" panose="02020500000000000000" pitchFamily="18" charset="-120"/>
              <a:cs typeface="Calibri" panose="020F0502020204030204"/>
            </a:endParaRPr>
          </a:p>
          <a:p>
            <a:pPr marL="171450" marR="0" lvl="0" indent="-171450" algn="l" defTabSz="914400" rtl="0" eaLnBrk="1" fontAlgn="auto" latinLnBrk="0" hangingPunct="1">
              <a:lnSpc>
                <a:spcPct val="100000"/>
              </a:lnSpc>
              <a:spcBef>
                <a:spcPts val="0"/>
              </a:spcBef>
              <a:spcAft>
                <a:spcPts val="0"/>
              </a:spcAft>
              <a:buClrTx/>
              <a:buSzTx/>
              <a:buFont typeface="Arial"/>
              <a:buChar char="•"/>
              <a:tabLst/>
              <a:defRPr/>
            </a:pPr>
            <a:r>
              <a:rPr kumimoji="0" lang="en-US" sz="1050" b="0" i="0" u="none" strike="noStrike" kern="1200" cap="none" spc="0" normalizeH="0" baseline="0" noProof="0">
                <a:ln>
                  <a:noFill/>
                </a:ln>
                <a:solidFill>
                  <a:prstClr val="black"/>
                </a:solidFill>
                <a:effectLst/>
                <a:uLnTx/>
                <a:uFillTx/>
                <a:latin typeface="Avenir Next LT Pro"/>
                <a:ea typeface="+mn-ea"/>
                <a:cs typeface="Calibri"/>
              </a:rPr>
              <a:t>DID (e.g. ENS)</a:t>
            </a:r>
          </a:p>
          <a:p>
            <a:pPr marL="171450" marR="0" lvl="0" indent="-171450" algn="l" defTabSz="914400" rtl="0" eaLnBrk="1" fontAlgn="auto" latinLnBrk="0" hangingPunct="1">
              <a:lnSpc>
                <a:spcPct val="100000"/>
              </a:lnSpc>
              <a:spcBef>
                <a:spcPts val="0"/>
              </a:spcBef>
              <a:spcAft>
                <a:spcPts val="0"/>
              </a:spcAft>
              <a:buClrTx/>
              <a:buSzTx/>
              <a:buFont typeface="Arial"/>
              <a:buChar char="•"/>
              <a:tabLst/>
              <a:defRPr/>
            </a:pPr>
            <a:r>
              <a:rPr kumimoji="0" lang="en-US" altLang="zh-HK" sz="105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Calibri"/>
              </a:rPr>
              <a:t>NFT (e.g. </a:t>
            </a:r>
            <a:r>
              <a:rPr kumimoji="0" lang="en-US" altLang="zh-HK" sz="1050" b="0" i="0" u="none" strike="noStrike" kern="1200" cap="none" spc="0" normalizeH="0" baseline="0" noProof="0" err="1">
                <a:ln>
                  <a:noFill/>
                </a:ln>
                <a:solidFill>
                  <a:prstClr val="black"/>
                </a:solidFill>
                <a:effectLst/>
                <a:uLnTx/>
                <a:uFillTx/>
                <a:latin typeface="Avenir Next LT Pro"/>
                <a:ea typeface="新細明體" panose="02020500000000000000" pitchFamily="18" charset="-120"/>
                <a:cs typeface="Calibri"/>
              </a:rPr>
              <a:t>Opensea</a:t>
            </a:r>
            <a:r>
              <a:rPr kumimoji="0" lang="en-US" altLang="zh-HK" sz="105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Calibri"/>
              </a:rPr>
              <a:t>)</a:t>
            </a:r>
            <a:endParaRPr kumimoji="0" lang="en-US" sz="1050" b="0" i="0" u="none" strike="noStrike" kern="1200" cap="none" spc="0" normalizeH="0" baseline="0" noProof="0">
              <a:ln>
                <a:noFill/>
              </a:ln>
              <a:solidFill>
                <a:prstClr val="black"/>
              </a:solidFill>
              <a:effectLst/>
              <a:uLnTx/>
              <a:uFillTx/>
              <a:latin typeface="Avenir Next LT Pro"/>
              <a:ea typeface="+mn-ea"/>
              <a:cs typeface="Calibri"/>
            </a:endParaRPr>
          </a:p>
          <a:p>
            <a:pPr marL="171450" marR="0" lvl="0" indent="-171450" algn="l" defTabSz="914400" rtl="0" eaLnBrk="1" fontAlgn="auto" latinLnBrk="0" hangingPunct="1">
              <a:lnSpc>
                <a:spcPct val="100000"/>
              </a:lnSpc>
              <a:spcBef>
                <a:spcPts val="0"/>
              </a:spcBef>
              <a:spcAft>
                <a:spcPts val="0"/>
              </a:spcAft>
              <a:buClrTx/>
              <a:buSzTx/>
              <a:buFont typeface="Arial"/>
              <a:buChar char="•"/>
              <a:tabLst/>
              <a:defRPr/>
            </a:pPr>
            <a:r>
              <a:rPr kumimoji="0" lang="en-US" sz="1050" b="0" i="0" u="none" strike="noStrike" kern="1200" cap="none" spc="0" normalizeH="0" baseline="0" noProof="0" err="1">
                <a:ln>
                  <a:noFill/>
                </a:ln>
                <a:solidFill>
                  <a:prstClr val="black"/>
                </a:solidFill>
                <a:effectLst/>
                <a:uLnTx/>
                <a:uFillTx/>
                <a:latin typeface="Avenir Next LT Pro"/>
                <a:ea typeface="+mn-ea"/>
                <a:cs typeface="Calibri"/>
              </a:rPr>
              <a:t>DeFi</a:t>
            </a:r>
            <a:r>
              <a:rPr kumimoji="0" lang="en-US" sz="1050" b="0" i="0" u="none" strike="noStrike" kern="1200" cap="none" spc="0" normalizeH="0" baseline="0" noProof="0">
                <a:ln>
                  <a:noFill/>
                </a:ln>
                <a:solidFill>
                  <a:prstClr val="black"/>
                </a:solidFill>
                <a:effectLst/>
                <a:uLnTx/>
                <a:uFillTx/>
                <a:latin typeface="Avenir Next LT Pro"/>
                <a:ea typeface="+mn-ea"/>
                <a:cs typeface="Calibri"/>
              </a:rPr>
              <a:t> / </a:t>
            </a:r>
            <a:r>
              <a:rPr kumimoji="0" lang="en-US" sz="1050" b="0" i="0" u="none" strike="noStrike" kern="1200" cap="none" spc="0" normalizeH="0" baseline="0" noProof="0" err="1">
                <a:ln>
                  <a:noFill/>
                </a:ln>
                <a:solidFill>
                  <a:prstClr val="black"/>
                </a:solidFill>
                <a:effectLst/>
                <a:uLnTx/>
                <a:uFillTx/>
                <a:latin typeface="Avenir Next LT Pro"/>
                <a:ea typeface="+mn-ea"/>
                <a:cs typeface="Calibri"/>
              </a:rPr>
              <a:t>Stablecoins</a:t>
            </a:r>
            <a:endParaRPr kumimoji="0" lang="en-US" sz="1050" b="0" i="0" u="none" strike="noStrike" kern="1200" cap="none" spc="0" normalizeH="0" baseline="0" noProof="0">
              <a:ln>
                <a:noFill/>
              </a:ln>
              <a:solidFill>
                <a:prstClr val="black"/>
              </a:solidFill>
              <a:effectLst/>
              <a:uLnTx/>
              <a:uFillTx/>
              <a:latin typeface="Avenir Next LT Pro"/>
              <a:ea typeface="+mn-ea"/>
              <a:cs typeface="Calibri"/>
            </a:endParaRPr>
          </a:p>
          <a:p>
            <a:pPr marL="742950" marR="0" lvl="1"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050" b="0" i="0" u="none" strike="noStrike" kern="1200" cap="none" spc="0" normalizeH="0" baseline="0" noProof="0">
                <a:ln>
                  <a:noFill/>
                </a:ln>
                <a:solidFill>
                  <a:prstClr val="black"/>
                </a:solidFill>
                <a:effectLst/>
                <a:uLnTx/>
                <a:uFillTx/>
                <a:latin typeface="Avenir Next LT Pro"/>
                <a:ea typeface="+mn-ea"/>
                <a:cs typeface="Calibri"/>
              </a:rPr>
              <a:t>Lending (e.g. </a:t>
            </a:r>
            <a:r>
              <a:rPr kumimoji="0" lang="en-US" sz="1050" b="0" i="0" u="none" strike="noStrike" kern="1200" cap="none" spc="0" normalizeH="0" baseline="0" noProof="0" err="1">
                <a:ln>
                  <a:noFill/>
                </a:ln>
                <a:solidFill>
                  <a:prstClr val="black"/>
                </a:solidFill>
                <a:effectLst/>
                <a:uLnTx/>
                <a:uFillTx/>
                <a:latin typeface="Avenir Next LT Pro"/>
                <a:ea typeface="+mn-ea"/>
                <a:cs typeface="Calibri"/>
              </a:rPr>
              <a:t>Aave</a:t>
            </a:r>
            <a:r>
              <a:rPr kumimoji="0" lang="en-US" sz="1050" b="0" i="0" u="none" strike="noStrike" kern="1200" cap="none" spc="0" normalizeH="0" baseline="0" noProof="0">
                <a:ln>
                  <a:noFill/>
                </a:ln>
                <a:solidFill>
                  <a:prstClr val="black"/>
                </a:solidFill>
                <a:effectLst/>
                <a:uLnTx/>
                <a:uFillTx/>
                <a:latin typeface="Avenir Next LT Pro"/>
                <a:ea typeface="+mn-ea"/>
                <a:cs typeface="Calibri"/>
              </a:rPr>
              <a:t>)</a:t>
            </a:r>
          </a:p>
          <a:p>
            <a:pPr marL="742950" marR="0" lvl="1"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050" b="0" i="0" u="none" strike="noStrike" kern="1200" cap="none" spc="0" normalizeH="0" baseline="0" noProof="0">
                <a:ln>
                  <a:noFill/>
                </a:ln>
                <a:solidFill>
                  <a:prstClr val="black"/>
                </a:solidFill>
                <a:effectLst/>
                <a:uLnTx/>
                <a:uFillTx/>
                <a:latin typeface="Avenir Next LT Pro"/>
                <a:ea typeface="+mn-ea"/>
                <a:cs typeface="Calibri"/>
              </a:rPr>
              <a:t>Automatic Market Maker (e.g. </a:t>
            </a:r>
            <a:r>
              <a:rPr kumimoji="0" lang="en-US" sz="1050" b="0" i="0" u="none" strike="noStrike" kern="1200" cap="none" spc="0" normalizeH="0" baseline="0" noProof="0" err="1">
                <a:ln>
                  <a:noFill/>
                </a:ln>
                <a:solidFill>
                  <a:prstClr val="black"/>
                </a:solidFill>
                <a:effectLst/>
                <a:uLnTx/>
                <a:uFillTx/>
                <a:latin typeface="Avenir Next LT Pro"/>
                <a:ea typeface="+mn-ea"/>
                <a:cs typeface="Calibri"/>
              </a:rPr>
              <a:t>Uniswap</a:t>
            </a:r>
            <a:r>
              <a:rPr kumimoji="0" lang="en-US" sz="1050" b="0" i="0" u="none" strike="noStrike" kern="1200" cap="none" spc="0" normalizeH="0" baseline="0" noProof="0">
                <a:ln>
                  <a:noFill/>
                </a:ln>
                <a:solidFill>
                  <a:prstClr val="black"/>
                </a:solidFill>
                <a:effectLst/>
                <a:uLnTx/>
                <a:uFillTx/>
                <a:latin typeface="Avenir Next LT Pro"/>
                <a:ea typeface="+mn-ea"/>
                <a:cs typeface="Calibri"/>
              </a:rPr>
              <a:t>, Curve)</a:t>
            </a:r>
          </a:p>
          <a:p>
            <a:pPr marL="742950" marR="0" lvl="1"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050" b="0" i="0" u="none" strike="noStrike" kern="1200" cap="none" spc="0" normalizeH="0" baseline="0" noProof="0" err="1">
                <a:ln>
                  <a:noFill/>
                </a:ln>
                <a:solidFill>
                  <a:prstClr val="black"/>
                </a:solidFill>
                <a:effectLst/>
                <a:uLnTx/>
                <a:uFillTx/>
                <a:latin typeface="Avenir Next LT Pro"/>
                <a:ea typeface="+mn-ea"/>
                <a:cs typeface="Calibri"/>
              </a:rPr>
              <a:t>Stablecoin</a:t>
            </a:r>
            <a:r>
              <a:rPr kumimoji="0" lang="en-US" sz="1050" b="0" i="0" u="none" strike="noStrike" kern="1200" cap="none" spc="0" normalizeH="0" baseline="0" noProof="0">
                <a:ln>
                  <a:noFill/>
                </a:ln>
                <a:solidFill>
                  <a:prstClr val="black"/>
                </a:solidFill>
                <a:effectLst/>
                <a:uLnTx/>
                <a:uFillTx/>
                <a:latin typeface="Avenir Next LT Pro"/>
                <a:ea typeface="+mn-ea"/>
                <a:cs typeface="Calibri"/>
              </a:rPr>
              <a:t> Issuance (e.g. USDC, USDT)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50" b="0" i="0" u="none" strike="noStrike" kern="1200" cap="none" spc="0" normalizeH="0" baseline="0" noProof="0">
                <a:ln>
                  <a:noFill/>
                </a:ln>
                <a:solidFill>
                  <a:prstClr val="black"/>
                </a:solidFill>
                <a:effectLst/>
                <a:uLnTx/>
                <a:uFillTx/>
                <a:latin typeface="Avenir Next LT Pro"/>
                <a:ea typeface="+mn-ea"/>
                <a:cs typeface="Calibri"/>
              </a:rPr>
              <a:t>E-AUD on Layer2 solution</a:t>
            </a:r>
          </a:p>
        </p:txBody>
      </p:sp>
      <p:sp>
        <p:nvSpPr>
          <p:cNvPr id="25" name="TextBox 24">
            <a:extLst>
              <a:ext uri="{FF2B5EF4-FFF2-40B4-BE49-F238E27FC236}">
                <a16:creationId xmlns:a16="http://schemas.microsoft.com/office/drawing/2014/main" id="{3EF51E30-2CFC-850A-6396-2E8345E31361}"/>
              </a:ext>
            </a:extLst>
          </p:cNvPr>
          <p:cNvSpPr txBox="1"/>
          <p:nvPr/>
        </p:nvSpPr>
        <p:spPr>
          <a:xfrm>
            <a:off x="7454537" y="5674643"/>
            <a:ext cx="3772995" cy="461665"/>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Avenir Next LT Pro"/>
                <a:ea typeface="+mn-ea"/>
                <a:cs typeface="+mn-cs"/>
              </a:rPr>
              <a:t>Yearn Finance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Yield Farming </a:t>
            </a:r>
            <a:endParaRPr kumimoji="0" lang="en-US" sz="1600" b="0" i="0" u="none" strike="noStrike" kern="1200" cap="none" spc="0" normalizeH="0" baseline="0" noProof="0">
              <a:ln>
                <a:noFill/>
              </a:ln>
              <a:solidFill>
                <a:prstClr val="black"/>
              </a:solidFill>
              <a:effectLst/>
              <a:uLnTx/>
              <a:uFillTx/>
              <a:latin typeface="Avenir Next LT Pro"/>
              <a:ea typeface="+mn-ea"/>
              <a:cs typeface="Calibri"/>
            </a:endParaRPr>
          </a:p>
        </p:txBody>
      </p:sp>
      <p:sp>
        <p:nvSpPr>
          <p:cNvPr id="26" name="TextBox 25">
            <a:extLst>
              <a:ext uri="{FF2B5EF4-FFF2-40B4-BE49-F238E27FC236}">
                <a16:creationId xmlns:a16="http://schemas.microsoft.com/office/drawing/2014/main" id="{4810FBE1-CD90-88E3-CE0B-2BE7279E9098}"/>
              </a:ext>
            </a:extLst>
          </p:cNvPr>
          <p:cNvSpPr txBox="1"/>
          <p:nvPr/>
        </p:nvSpPr>
        <p:spPr>
          <a:xfrm>
            <a:off x="7454537" y="4446267"/>
            <a:ext cx="357864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Polymath </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2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STO Issuance</a:t>
            </a:r>
            <a:endParaRPr kumimoji="0" lang="en-US" sz="1200" b="0" i="0" u="none" strike="noStrike" kern="1200" cap="none" spc="0" normalizeH="0" baseline="0" noProof="0">
              <a:ln>
                <a:noFill/>
              </a:ln>
              <a:solidFill>
                <a:prstClr val="black"/>
              </a:solidFill>
              <a:effectLst/>
              <a:uLnTx/>
              <a:uFillTx/>
              <a:latin typeface="Avenir Next LT Pro"/>
              <a:ea typeface="+mn-ea"/>
              <a:cs typeface="Calibri"/>
            </a:endParaRPr>
          </a:p>
        </p:txBody>
      </p:sp>
      <p:sp>
        <p:nvSpPr>
          <p:cNvPr id="27" name="TextBox 26">
            <a:extLst>
              <a:ext uri="{FF2B5EF4-FFF2-40B4-BE49-F238E27FC236}">
                <a16:creationId xmlns:a16="http://schemas.microsoft.com/office/drawing/2014/main" id="{737A781F-5F95-D649-DB63-F65CE8B2E30A}"/>
              </a:ext>
            </a:extLst>
          </p:cNvPr>
          <p:cNvSpPr txBox="1"/>
          <p:nvPr/>
        </p:nvSpPr>
        <p:spPr>
          <a:xfrm>
            <a:off x="7454537" y="2867364"/>
            <a:ext cx="357864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Uniswap</a:t>
            </a:r>
            <a:r>
              <a:rPr kumimoji="0" lang="en-US" sz="12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a:t>
            </a:r>
            <a:endParaRPr kumimoji="0" lang="en-US" sz="1200" b="1" i="0" u="none" strike="noStrike" kern="1200" cap="none" spc="0" normalizeH="0" baseline="0" noProof="0">
              <a:ln>
                <a:noFill/>
              </a:ln>
              <a:solidFill>
                <a:prstClr val="black"/>
              </a:solidFill>
              <a:effectLst/>
              <a:uLnTx/>
              <a:uFillTx/>
              <a:latin typeface="Avenir Next LT Pro"/>
              <a:ea typeface="+mn-ea"/>
              <a:cs typeface="Calibri" panose="020F0502020204030204"/>
            </a:endParaRP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Calibri"/>
              </a:rPr>
              <a:t>Token swap AMM</a:t>
            </a:r>
          </a:p>
        </p:txBody>
      </p:sp>
      <p:sp>
        <p:nvSpPr>
          <p:cNvPr id="28" name="Rectangle 12">
            <a:extLst>
              <a:ext uri="{FF2B5EF4-FFF2-40B4-BE49-F238E27FC236}">
                <a16:creationId xmlns:a16="http://schemas.microsoft.com/office/drawing/2014/main" id="{AB3E65E0-FCBC-CA4A-758B-5F5E5A4E0C2A}"/>
              </a:ext>
            </a:extLst>
          </p:cNvPr>
          <p:cNvSpPr/>
          <p:nvPr/>
        </p:nvSpPr>
        <p:spPr>
          <a:xfrm>
            <a:off x="28575" y="6492875"/>
            <a:ext cx="11156649" cy="363894"/>
          </a:xfrm>
          <a:prstGeom prst="rect">
            <a:avLst/>
          </a:prstGeom>
          <a:solidFill>
            <a:srgbClr val="1F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468700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6A77E-DEDD-0B64-87A4-1ACF0308F5AD}"/>
              </a:ext>
            </a:extLst>
          </p:cNvPr>
          <p:cNvSpPr>
            <a:spLocks noGrp="1"/>
          </p:cNvSpPr>
          <p:nvPr>
            <p:ph type="title"/>
          </p:nvPr>
        </p:nvSpPr>
        <p:spPr/>
        <p:txBody>
          <a:bodyPr/>
          <a:lstStyle/>
          <a:p>
            <a:r>
              <a:rPr lang="en-GB">
                <a:latin typeface="Avenir Next LT Pro"/>
              </a:rPr>
              <a:t>Polygon (MATIC)</a:t>
            </a:r>
            <a:endParaRPr lang="en-US"/>
          </a:p>
        </p:txBody>
      </p:sp>
      <p:sp>
        <p:nvSpPr>
          <p:cNvPr id="4" name="Slide Number Placeholder 3">
            <a:extLst>
              <a:ext uri="{FF2B5EF4-FFF2-40B4-BE49-F238E27FC236}">
                <a16:creationId xmlns:a16="http://schemas.microsoft.com/office/drawing/2014/main" id="{DEE8FFDA-58E1-24D3-9A47-E954D3C7355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F5FF29-4ACE-AC4F-9E8A-57C4F53DD435}" type="slidenum">
              <a:rPr kumimoji="0" lang="en-US" sz="1200" b="0" i="0" u="none" strike="noStrike" kern="1200" cap="none" spc="0" normalizeH="0" baseline="0" noProof="0" smtClean="0">
                <a:ln>
                  <a:noFill/>
                </a:ln>
                <a:solidFill>
                  <a:prstClr val="white"/>
                </a:solidFill>
                <a:effectLst/>
                <a:uLnTx/>
                <a:uFillTx/>
                <a:latin typeface="Avenir Next LT Pro" panose="020B0504020202020204" pitchFamily="34"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white"/>
              </a:solidFill>
              <a:effectLst/>
              <a:uLnTx/>
              <a:uFillTx/>
              <a:latin typeface="Avenir Next LT Pro" panose="020B0504020202020204" pitchFamily="34" charset="77"/>
              <a:ea typeface="+mn-ea"/>
              <a:cs typeface="+mn-cs"/>
            </a:endParaRPr>
          </a:p>
        </p:txBody>
      </p:sp>
      <p:sp>
        <p:nvSpPr>
          <p:cNvPr id="5" name="Rectangle 4">
            <a:extLst>
              <a:ext uri="{FF2B5EF4-FFF2-40B4-BE49-F238E27FC236}">
                <a16:creationId xmlns:a16="http://schemas.microsoft.com/office/drawing/2014/main" id="{3D181DE3-E8CD-CF9A-F66F-22D8A8AD6ED5}"/>
              </a:ext>
            </a:extLst>
          </p:cNvPr>
          <p:cNvSpPr/>
          <p:nvPr/>
        </p:nvSpPr>
        <p:spPr>
          <a:xfrm>
            <a:off x="714453" y="1220377"/>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Background</a:t>
            </a:r>
          </a:p>
        </p:txBody>
      </p:sp>
      <p:sp>
        <p:nvSpPr>
          <p:cNvPr id="6" name="Rectangle 5">
            <a:extLst>
              <a:ext uri="{FF2B5EF4-FFF2-40B4-BE49-F238E27FC236}">
                <a16:creationId xmlns:a16="http://schemas.microsoft.com/office/drawing/2014/main" id="{B6E03144-5793-F778-CA02-CD793BC2959C}"/>
              </a:ext>
            </a:extLst>
          </p:cNvPr>
          <p:cNvSpPr/>
          <p:nvPr/>
        </p:nvSpPr>
        <p:spPr>
          <a:xfrm>
            <a:off x="714453" y="2941576"/>
            <a:ext cx="1391752" cy="164998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Pros and Cons</a:t>
            </a:r>
          </a:p>
        </p:txBody>
      </p:sp>
      <p:sp>
        <p:nvSpPr>
          <p:cNvPr id="7" name="Rectangle 6">
            <a:extLst>
              <a:ext uri="{FF2B5EF4-FFF2-40B4-BE49-F238E27FC236}">
                <a16:creationId xmlns:a16="http://schemas.microsoft.com/office/drawing/2014/main" id="{179F0B75-F252-493D-A1FD-60F37A44E66D}"/>
              </a:ext>
            </a:extLst>
          </p:cNvPr>
          <p:cNvSpPr/>
          <p:nvPr/>
        </p:nvSpPr>
        <p:spPr>
          <a:xfrm>
            <a:off x="714453" y="4658178"/>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Use Cases</a:t>
            </a:r>
          </a:p>
        </p:txBody>
      </p:sp>
      <p:sp>
        <p:nvSpPr>
          <p:cNvPr id="15" name="Rectangle 14">
            <a:extLst>
              <a:ext uri="{FF2B5EF4-FFF2-40B4-BE49-F238E27FC236}">
                <a16:creationId xmlns:a16="http://schemas.microsoft.com/office/drawing/2014/main" id="{EECE45B4-FE0B-34A6-A4BD-889BFDBBEBC0}"/>
              </a:ext>
            </a:extLst>
          </p:cNvPr>
          <p:cNvSpPr/>
          <p:nvPr/>
        </p:nvSpPr>
        <p:spPr>
          <a:xfrm>
            <a:off x="7441918" y="1196431"/>
            <a:ext cx="3936607" cy="5111736"/>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6" name="Rectangle 15">
            <a:extLst>
              <a:ext uri="{FF2B5EF4-FFF2-40B4-BE49-F238E27FC236}">
                <a16:creationId xmlns:a16="http://schemas.microsoft.com/office/drawing/2014/main" id="{E9E6E072-EE29-ADE8-651F-C2CDEF4DB8B4}"/>
              </a:ext>
            </a:extLst>
          </p:cNvPr>
          <p:cNvSpPr/>
          <p:nvPr/>
        </p:nvSpPr>
        <p:spPr>
          <a:xfrm>
            <a:off x="2184863" y="2936397"/>
            <a:ext cx="3961538" cy="1649987"/>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numCol="1" rtlCol="0" anchor="t" anchorCtr="0"/>
          <a:lstStyle/>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ü"/>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Low fees</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ü"/>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EVM-compatibility, dev-friendliness</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ü"/>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High throughput comparing to EVM</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ü"/>
              <a:tabLst/>
              <a:defRPr/>
            </a:pPr>
            <a:endParaRPr kumimoji="0" lang="en-US" sz="1400" b="0" i="0" u="none" strike="noStrike" kern="1200" cap="none" spc="0" normalizeH="0" baseline="0" noProof="0">
              <a:ln>
                <a:noFill/>
              </a:ln>
              <a:solidFill>
                <a:prstClr val="black"/>
              </a:solidFill>
              <a:effectLst/>
              <a:uLnTx/>
              <a:uFillTx/>
              <a:latin typeface="Avenir Next LT Pro"/>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系統字體（標準體）"/>
              <a:buChar char="X"/>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Previous network outages which last for days</a:t>
            </a:r>
          </a:p>
          <a:p>
            <a:pPr marL="285750" marR="0" lvl="0" indent="-285750" algn="l" defTabSz="914400" rtl="0" eaLnBrk="1" fontAlgn="auto" latinLnBrk="0" hangingPunct="1">
              <a:lnSpc>
                <a:spcPct val="100000"/>
              </a:lnSpc>
              <a:spcBef>
                <a:spcPts val="0"/>
              </a:spcBef>
              <a:spcAft>
                <a:spcPts val="0"/>
              </a:spcAft>
              <a:buClrTx/>
              <a:buSzTx/>
              <a:buFont typeface="系統字體（標準體）"/>
              <a:buChar char="X"/>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Frequent network congestions</a:t>
            </a:r>
          </a:p>
          <a:p>
            <a:pPr marL="285750" marR="0" lvl="0" indent="-285750" algn="l" defTabSz="914400" rtl="0" eaLnBrk="1" fontAlgn="auto" latinLnBrk="0" hangingPunct="1">
              <a:lnSpc>
                <a:spcPct val="100000"/>
              </a:lnSpc>
              <a:spcBef>
                <a:spcPts val="0"/>
              </a:spcBef>
              <a:spcAft>
                <a:spcPts val="0"/>
              </a:spcAft>
              <a:buClrTx/>
              <a:buSzTx/>
              <a:buFont typeface="系統字體（標準體）"/>
              <a:buChar char="X"/>
              <a:tabLst/>
              <a:defRPr/>
            </a:pPr>
            <a:endParaRPr kumimoji="0" lang="en-US" sz="1400" b="0" i="0" u="none" strike="noStrike" kern="1200" cap="none" spc="0" normalizeH="0" baseline="0" noProof="0">
              <a:ln>
                <a:noFill/>
              </a:ln>
              <a:solidFill>
                <a:prstClr val="black"/>
              </a:solidFill>
              <a:effectLst/>
              <a:uLnTx/>
              <a:uFillTx/>
              <a:latin typeface="Avenir Next LT Pro"/>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系統字體（標準體）"/>
              <a:buChar char="X"/>
              <a:tabLst/>
              <a:defRPr/>
            </a:pPr>
            <a:endParaRPr kumimoji="0" lang="en-US" sz="1400" b="0" i="0" u="none" strike="noStrike" kern="1200" cap="none" spc="0" normalizeH="0" baseline="0" noProof="0">
              <a:ln>
                <a:noFill/>
              </a:ln>
              <a:solidFill>
                <a:prstClr val="black"/>
              </a:solidFill>
              <a:effectLst/>
              <a:uLnTx/>
              <a:uFillTx/>
              <a:latin typeface="Avenir Next LT Pro"/>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系統字體（標準體）"/>
              <a:buChar char="X"/>
              <a:tabLst/>
              <a:defRPr/>
            </a:pPr>
            <a:endParaRPr kumimoji="0" lang="en-US" sz="12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17" name="Rectangle 16">
            <a:extLst>
              <a:ext uri="{FF2B5EF4-FFF2-40B4-BE49-F238E27FC236}">
                <a16:creationId xmlns:a16="http://schemas.microsoft.com/office/drawing/2014/main" id="{F0CC8AD9-CC72-A992-3A99-E77AFB2427F9}"/>
              </a:ext>
            </a:extLst>
          </p:cNvPr>
          <p:cNvSpPr/>
          <p:nvPr/>
        </p:nvSpPr>
        <p:spPr>
          <a:xfrm>
            <a:off x="2178872" y="4671887"/>
            <a:ext cx="3961537"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8" name="Rectangle 17">
            <a:extLst>
              <a:ext uri="{FF2B5EF4-FFF2-40B4-BE49-F238E27FC236}">
                <a16:creationId xmlns:a16="http://schemas.microsoft.com/office/drawing/2014/main" id="{E4DE3EB8-58C3-6E4E-444D-89E31EF8AB76}"/>
              </a:ext>
            </a:extLst>
          </p:cNvPr>
          <p:cNvSpPr/>
          <p:nvPr/>
        </p:nvSpPr>
        <p:spPr>
          <a:xfrm>
            <a:off x="2178871" y="1220377"/>
            <a:ext cx="3961538"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9" name="TextBox 18">
            <a:extLst>
              <a:ext uri="{FF2B5EF4-FFF2-40B4-BE49-F238E27FC236}">
                <a16:creationId xmlns:a16="http://schemas.microsoft.com/office/drawing/2014/main" id="{149B0272-EB54-B8EA-4F2D-22167681F9A5}"/>
              </a:ext>
            </a:extLst>
          </p:cNvPr>
          <p:cNvSpPr txBox="1"/>
          <p:nvPr/>
        </p:nvSpPr>
        <p:spPr>
          <a:xfrm>
            <a:off x="2237394" y="1332074"/>
            <a:ext cx="3975681" cy="1384995"/>
          </a:xfrm>
          <a:prstGeom prst="rect">
            <a:avLst/>
          </a:prstGeom>
          <a:noFill/>
        </p:spPr>
        <p:txBody>
          <a:bodyPr wrap="square" lIns="91440" tIns="45720" rIns="91440" bIns="45720" rtlCol="0" anchor="t">
            <a:spAutoFit/>
          </a:bodyPr>
          <a:lstStyle/>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Launched in 2017 and rebranded in 2021</a:t>
            </a: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Originally a Layer 2 scaling solution that  allows developers to build decentralized applications on top of it</a:t>
            </a: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An EVM-based chain with </a:t>
            </a:r>
            <a:r>
              <a:rPr kumimoji="0" lang="en-US" sz="14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2 sec block</a:t>
            </a:r>
            <a:r>
              <a:rPr kumimoji="0" lang="en-US"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time and </a:t>
            </a:r>
            <a:r>
              <a:rPr kumimoji="0" lang="en-US" sz="14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7000 TPS throughput</a:t>
            </a:r>
          </a:p>
        </p:txBody>
      </p:sp>
      <p:sp>
        <p:nvSpPr>
          <p:cNvPr id="21" name="TextBox 20">
            <a:extLst>
              <a:ext uri="{FF2B5EF4-FFF2-40B4-BE49-F238E27FC236}">
                <a16:creationId xmlns:a16="http://schemas.microsoft.com/office/drawing/2014/main" id="{5CD2BB20-1CD6-F2B7-2D02-F3BDE58AEB45}"/>
              </a:ext>
            </a:extLst>
          </p:cNvPr>
          <p:cNvSpPr txBox="1"/>
          <p:nvPr/>
        </p:nvSpPr>
        <p:spPr>
          <a:xfrm>
            <a:off x="7504543" y="5210590"/>
            <a:ext cx="3704896" cy="461665"/>
          </a:xfrm>
          <a:prstGeom prst="rect">
            <a:avLst/>
          </a:prstGeom>
          <a:noFill/>
        </p:spPr>
        <p:txBody>
          <a:bodyPr wrap="square" lIns="91440" tIns="45720" rIns="91440" bIns="45720" numCol="2"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Avenir Next LT Pro"/>
                <a:ea typeface="+mn-ea"/>
                <a:cs typeface="+mn-cs"/>
              </a:rPr>
              <a:t>Adidas for Prada</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Issue NFT</a:t>
            </a:r>
          </a:p>
        </p:txBody>
      </p:sp>
      <p:sp>
        <p:nvSpPr>
          <p:cNvPr id="22" name="TextBox 21">
            <a:extLst>
              <a:ext uri="{FF2B5EF4-FFF2-40B4-BE49-F238E27FC236}">
                <a16:creationId xmlns:a16="http://schemas.microsoft.com/office/drawing/2014/main" id="{9A739577-8DC4-DBF8-CB0A-56A5D671224F}"/>
              </a:ext>
            </a:extLst>
          </p:cNvPr>
          <p:cNvSpPr txBox="1"/>
          <p:nvPr/>
        </p:nvSpPr>
        <p:spPr>
          <a:xfrm>
            <a:off x="7472346" y="3068637"/>
            <a:ext cx="3657169" cy="461665"/>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err="1">
                <a:ln>
                  <a:noFill/>
                </a:ln>
                <a:solidFill>
                  <a:prstClr val="black"/>
                </a:solidFill>
                <a:effectLst/>
                <a:uLnTx/>
                <a:uFillTx/>
                <a:latin typeface="Avenir Next LT Pro"/>
                <a:ea typeface="+mn-ea"/>
                <a:cs typeface="+mn-cs"/>
              </a:rPr>
              <a:t>Nubank</a:t>
            </a:r>
            <a:r>
              <a:rPr kumimoji="0" lang="en-US" sz="1200" b="1" i="0" u="none" strike="noStrike" kern="1200" cap="none" spc="0" normalizeH="0" baseline="0" noProof="0">
                <a:ln>
                  <a:noFill/>
                </a:ln>
                <a:solidFill>
                  <a:prstClr val="black"/>
                </a:solidFill>
                <a:effectLst/>
                <a:uLnTx/>
                <a:uFillTx/>
                <a:latin typeface="Avenir Next LT Pro"/>
                <a:ea typeface="+mn-ea"/>
                <a:cs typeface="+mn-cs"/>
              </a:rPr>
              <a:t> (Brazil based Bank)</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err="1">
                <a:ln>
                  <a:noFill/>
                </a:ln>
                <a:solidFill>
                  <a:prstClr val="black"/>
                </a:solidFill>
                <a:effectLst/>
                <a:uLnTx/>
                <a:uFillTx/>
                <a:latin typeface="Avenir Next LT Pro"/>
                <a:ea typeface="+mn-ea"/>
                <a:cs typeface="+mn-cs"/>
              </a:rPr>
              <a:t>Nucoin</a:t>
            </a:r>
            <a:r>
              <a:rPr kumimoji="0" lang="en-US" sz="1200" b="0" i="0" u="none" strike="noStrike" kern="1200" cap="none" spc="0" normalizeH="0" baseline="0" noProof="0">
                <a:ln>
                  <a:noFill/>
                </a:ln>
                <a:solidFill>
                  <a:prstClr val="black"/>
                </a:solidFill>
                <a:effectLst/>
                <a:uLnTx/>
                <a:uFillTx/>
                <a:latin typeface="Avenir Next LT Pro"/>
                <a:ea typeface="+mn-ea"/>
                <a:cs typeface="+mn-cs"/>
              </a:rPr>
              <a:t> customer loyalty </a:t>
            </a:r>
            <a:r>
              <a:rPr kumimoji="0" lang="en-US" sz="1200" b="0" i="0" u="none" strike="noStrike" kern="1200" cap="none" spc="0" normalizeH="0" baseline="0" noProof="0" err="1">
                <a:ln>
                  <a:noFill/>
                </a:ln>
                <a:solidFill>
                  <a:prstClr val="black"/>
                </a:solidFill>
                <a:effectLst/>
                <a:uLnTx/>
                <a:uFillTx/>
                <a:latin typeface="Avenir Next LT Pro"/>
                <a:ea typeface="+mn-ea"/>
                <a:cs typeface="+mn-cs"/>
              </a:rPr>
              <a:t>programme</a:t>
            </a:r>
            <a:endParaRPr kumimoji="0" lang="en-US" sz="12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23" name="TextBox 22">
            <a:extLst>
              <a:ext uri="{FF2B5EF4-FFF2-40B4-BE49-F238E27FC236}">
                <a16:creationId xmlns:a16="http://schemas.microsoft.com/office/drawing/2014/main" id="{459D8D09-4B1A-B0BC-C1C1-E9B2B11D1A4B}"/>
              </a:ext>
            </a:extLst>
          </p:cNvPr>
          <p:cNvSpPr txBox="1"/>
          <p:nvPr/>
        </p:nvSpPr>
        <p:spPr>
          <a:xfrm>
            <a:off x="7472346" y="3555318"/>
            <a:ext cx="3774970" cy="646331"/>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Avenir Next LT Pro"/>
                <a:ea typeface="+mn-ea"/>
                <a:cs typeface="+mn-cs"/>
              </a:rPr>
              <a:t>Mastercard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Web3-focused incubator to help artists connect with fans</a:t>
            </a:r>
          </a:p>
        </p:txBody>
      </p:sp>
      <p:sp>
        <p:nvSpPr>
          <p:cNvPr id="24" name="TextBox 23">
            <a:extLst>
              <a:ext uri="{FF2B5EF4-FFF2-40B4-BE49-F238E27FC236}">
                <a16:creationId xmlns:a16="http://schemas.microsoft.com/office/drawing/2014/main" id="{F9F0A93A-15F5-FD7F-8A9F-47BE065C9EDF}"/>
              </a:ext>
            </a:extLst>
          </p:cNvPr>
          <p:cNvSpPr txBox="1"/>
          <p:nvPr/>
        </p:nvSpPr>
        <p:spPr>
          <a:xfrm>
            <a:off x="7504543" y="5607717"/>
            <a:ext cx="3615140" cy="646331"/>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Avenir Next LT Pro"/>
                <a:ea typeface="+mn-ea"/>
                <a:cs typeface="+mn-cs"/>
              </a:rPr>
              <a:t>Meta</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Users on Instagram can Mint and Sell on Polygon Chain</a:t>
            </a:r>
          </a:p>
        </p:txBody>
      </p:sp>
      <p:sp>
        <p:nvSpPr>
          <p:cNvPr id="25" name="TextBox 24">
            <a:extLst>
              <a:ext uri="{FF2B5EF4-FFF2-40B4-BE49-F238E27FC236}">
                <a16:creationId xmlns:a16="http://schemas.microsoft.com/office/drawing/2014/main" id="{21FFE7EF-CC8F-64B4-49A3-7FAEF59D5FF8}"/>
              </a:ext>
            </a:extLst>
          </p:cNvPr>
          <p:cNvSpPr txBox="1"/>
          <p:nvPr/>
        </p:nvSpPr>
        <p:spPr>
          <a:xfrm>
            <a:off x="7504543" y="2287377"/>
            <a:ext cx="3657170" cy="830997"/>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Avenir Next LT Pro"/>
                <a:ea typeface="+mn-ea"/>
                <a:cs typeface="+mn-cs"/>
              </a:rPr>
              <a:t>Adobe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Acquired social media Platform </a:t>
            </a:r>
            <a:r>
              <a:rPr kumimoji="0" lang="en-US" sz="1200" b="0" i="0" u="none" strike="noStrike" kern="1200" cap="none" spc="0" normalizeH="0" baseline="0" noProof="0" err="1">
                <a:ln>
                  <a:noFill/>
                </a:ln>
                <a:solidFill>
                  <a:prstClr val="black"/>
                </a:solidFill>
                <a:effectLst/>
                <a:uLnTx/>
                <a:uFillTx/>
                <a:latin typeface="Avenir Next LT Pro"/>
                <a:ea typeface="+mn-ea"/>
                <a:cs typeface="+mn-cs"/>
              </a:rPr>
              <a:t>Behance</a:t>
            </a:r>
            <a:r>
              <a:rPr kumimoji="0" lang="en-US" sz="1200" b="0" i="0" u="none" strike="noStrike" kern="1200" cap="none" spc="0" normalizeH="0" baseline="0" noProof="0">
                <a:ln>
                  <a:noFill/>
                </a:ln>
                <a:solidFill>
                  <a:prstClr val="black"/>
                </a:solidFill>
                <a:effectLst/>
                <a:uLnTx/>
                <a:uFillTx/>
                <a:latin typeface="Avenir Next LT Pro"/>
                <a:ea typeface="+mn-ea"/>
                <a:cs typeface="+mn-cs"/>
              </a:rPr>
              <a:t> and will allow users to issue NFT using Polygon chain</a:t>
            </a:r>
          </a:p>
        </p:txBody>
      </p:sp>
      <p:sp>
        <p:nvSpPr>
          <p:cNvPr id="26" name="TextBox 25">
            <a:extLst>
              <a:ext uri="{FF2B5EF4-FFF2-40B4-BE49-F238E27FC236}">
                <a16:creationId xmlns:a16="http://schemas.microsoft.com/office/drawing/2014/main" id="{3FAD1E47-3561-469E-E832-E06B8BDE4961}"/>
              </a:ext>
            </a:extLst>
          </p:cNvPr>
          <p:cNvSpPr txBox="1"/>
          <p:nvPr/>
        </p:nvSpPr>
        <p:spPr>
          <a:xfrm>
            <a:off x="7504543" y="1721542"/>
            <a:ext cx="3772995" cy="646331"/>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Avenir Next LT Pro"/>
                <a:ea typeface="+mn-ea"/>
                <a:cs typeface="+mn-cs"/>
              </a:rPr>
              <a:t>Stripe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USDC payments via Polygon to Twitter creators through Twitter event</a:t>
            </a:r>
          </a:p>
        </p:txBody>
      </p:sp>
      <p:sp>
        <p:nvSpPr>
          <p:cNvPr id="28" name="TextBox 27">
            <a:extLst>
              <a:ext uri="{FF2B5EF4-FFF2-40B4-BE49-F238E27FC236}">
                <a16:creationId xmlns:a16="http://schemas.microsoft.com/office/drawing/2014/main" id="{D4F0F354-BDD2-B47D-A392-B305B35347C8}"/>
              </a:ext>
            </a:extLst>
          </p:cNvPr>
          <p:cNvSpPr txBox="1"/>
          <p:nvPr/>
        </p:nvSpPr>
        <p:spPr>
          <a:xfrm>
            <a:off x="2106205" y="4771676"/>
            <a:ext cx="3961537" cy="1661993"/>
          </a:xfrm>
          <a:prstGeom prst="rect">
            <a:avLst/>
          </a:prstGeom>
          <a:noFill/>
        </p:spPr>
        <p:txBody>
          <a:bodyPr wrap="square" lIns="91440" tIns="45720" rIns="91440" bIns="45720" anchor="t">
            <a:spAutoFit/>
          </a:bodyPr>
          <a:lstStyle/>
          <a:p>
            <a:pPr marL="45720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HK" sz="1400" b="0" i="0" u="none" strike="noStrike" kern="1200" cap="none" spc="0" normalizeH="0" baseline="0" noProof="0">
                <a:ln>
                  <a:noFill/>
                </a:ln>
                <a:solidFill>
                  <a:srgbClr val="000000"/>
                </a:solidFill>
                <a:effectLst/>
                <a:uLnTx/>
                <a:uFillTx/>
                <a:latin typeface="Avenir Next LT Pro" panose="020B0504020202020204" pitchFamily="34" charset="0"/>
                <a:ea typeface="新細明體" panose="02020500000000000000" pitchFamily="18" charset="-120"/>
                <a:cs typeface="+mn-cs"/>
              </a:rPr>
              <a:t>Digitized bonds, physical asset backed properties, STO (e.g. INX.one)</a:t>
            </a:r>
          </a:p>
          <a:p>
            <a:pPr marL="45720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NFT (e.g. </a:t>
            </a:r>
            <a:r>
              <a:rPr kumimoji="0" lang="en-GB"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Opensea</a:t>
            </a: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a:t>
            </a:r>
          </a:p>
          <a:p>
            <a:pPr marL="45720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DID (e.g. PNS)</a:t>
            </a:r>
            <a:endParaRPr kumimoji="0" lang="en-GB" sz="1800" b="0" i="0" u="none" strike="noStrike" kern="1200" cap="none" spc="0" normalizeH="0" baseline="0" noProof="0">
              <a:ln>
                <a:noFill/>
              </a:ln>
              <a:solidFill>
                <a:prstClr val="black"/>
              </a:solidFill>
              <a:effectLst/>
              <a:uLnTx/>
              <a:uFillTx/>
              <a:latin typeface="Calibri" panose="020F0502020204030204"/>
              <a:ea typeface="Calibri" panose="020F0502020204030204"/>
              <a:cs typeface="Calibri" panose="020F0502020204030204"/>
            </a:endParaRPr>
          </a:p>
          <a:p>
            <a:pPr marL="45720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Game and </a:t>
            </a:r>
            <a:r>
              <a:rPr kumimoji="0" lang="en-GB"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tokenomics</a:t>
            </a: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(e.g. Planet IX)</a:t>
            </a:r>
            <a:endParaRPr kumimoji="0" lang="en-GB" sz="1800" b="0" i="0" u="none" strike="noStrike" kern="1200" cap="none" spc="0" normalizeH="0" baseline="0" noProof="0">
              <a:ln>
                <a:noFill/>
              </a:ln>
              <a:solidFill>
                <a:prstClr val="black"/>
              </a:solidFill>
              <a:effectLst/>
              <a:uLnTx/>
              <a:uFillTx/>
              <a:latin typeface="Calibri" panose="020F0502020204030204"/>
              <a:ea typeface="Calibri" panose="020F0502020204030204"/>
              <a:cs typeface="Calibri" panose="020F0502020204030204"/>
            </a:endParaRPr>
          </a:p>
          <a:p>
            <a:pPr marL="45720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DeFi</a:t>
            </a: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 </a:t>
            </a:r>
            <a:r>
              <a:rPr kumimoji="0" lang="en-GB"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Stablecoin</a:t>
            </a: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(e.g. USDC, USDT)</a:t>
            </a:r>
          </a:p>
          <a:p>
            <a:pPr marL="45720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1400" b="0" i="0" u="none" strike="noStrike" kern="1200" cap="none" spc="0" normalizeH="0" baseline="0" noProof="0">
              <a:ln>
                <a:noFill/>
              </a:ln>
              <a:solidFill>
                <a:prstClr val="black"/>
              </a:solidFill>
              <a:effectLst/>
              <a:uLnTx/>
              <a:uFillTx/>
              <a:latin typeface="Avenir Next LT Pro"/>
              <a:ea typeface="+mn-ea"/>
              <a:cs typeface="Calibri"/>
            </a:endParaRPr>
          </a:p>
        </p:txBody>
      </p:sp>
      <p:sp>
        <p:nvSpPr>
          <p:cNvPr id="30" name="TextBox 29">
            <a:extLst>
              <a:ext uri="{FF2B5EF4-FFF2-40B4-BE49-F238E27FC236}">
                <a16:creationId xmlns:a16="http://schemas.microsoft.com/office/drawing/2014/main" id="{75B27CDF-5396-BC8F-4311-DAA0E511BE10}"/>
              </a:ext>
            </a:extLst>
          </p:cNvPr>
          <p:cNvSpPr txBox="1"/>
          <p:nvPr/>
        </p:nvSpPr>
        <p:spPr>
          <a:xfrm>
            <a:off x="6121584" y="3899082"/>
            <a:ext cx="1353793" cy="307777"/>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Partnership</a:t>
            </a:r>
          </a:p>
        </p:txBody>
      </p:sp>
      <p:pic>
        <p:nvPicPr>
          <p:cNvPr id="32" name="Picture 31">
            <a:extLst>
              <a:ext uri="{FF2B5EF4-FFF2-40B4-BE49-F238E27FC236}">
                <a16:creationId xmlns:a16="http://schemas.microsoft.com/office/drawing/2014/main" id="{57C7B639-E25B-CC4D-5D42-9DEC896BEEE8}"/>
              </a:ext>
            </a:extLst>
          </p:cNvPr>
          <p:cNvPicPr>
            <a:picLocks noChangeAspect="1"/>
          </p:cNvPicPr>
          <p:nvPr/>
        </p:nvPicPr>
        <p:blipFill>
          <a:blip r:embed="rId3"/>
          <a:stretch>
            <a:fillRect/>
          </a:stretch>
        </p:blipFill>
        <p:spPr>
          <a:xfrm>
            <a:off x="6536225" y="3465442"/>
            <a:ext cx="509878" cy="1194261"/>
          </a:xfrm>
          <a:prstGeom prst="rect">
            <a:avLst/>
          </a:prstGeom>
        </p:spPr>
      </p:pic>
      <p:cxnSp>
        <p:nvCxnSpPr>
          <p:cNvPr id="34" name="Straight Arrow Connector 33">
            <a:extLst>
              <a:ext uri="{FF2B5EF4-FFF2-40B4-BE49-F238E27FC236}">
                <a16:creationId xmlns:a16="http://schemas.microsoft.com/office/drawing/2014/main" id="{511E76A0-C025-8AD4-7B70-58E62D93C047}"/>
              </a:ext>
            </a:extLst>
          </p:cNvPr>
          <p:cNvCxnSpPr>
            <a:cxnSpLocks/>
          </p:cNvCxnSpPr>
          <p:nvPr/>
        </p:nvCxnSpPr>
        <p:spPr>
          <a:xfrm>
            <a:off x="6309967" y="3351017"/>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37" name="Straight Arrow Connector 36">
            <a:extLst>
              <a:ext uri="{FF2B5EF4-FFF2-40B4-BE49-F238E27FC236}">
                <a16:creationId xmlns:a16="http://schemas.microsoft.com/office/drawing/2014/main" id="{B54C12BD-CF46-18C2-C131-E77F1437B682}"/>
              </a:ext>
            </a:extLst>
          </p:cNvPr>
          <p:cNvCxnSpPr>
            <a:cxnSpLocks/>
          </p:cNvCxnSpPr>
          <p:nvPr/>
        </p:nvCxnSpPr>
        <p:spPr>
          <a:xfrm>
            <a:off x="6344308" y="4333038"/>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sp>
        <p:nvSpPr>
          <p:cNvPr id="3" name="TextBox 2">
            <a:extLst>
              <a:ext uri="{FF2B5EF4-FFF2-40B4-BE49-F238E27FC236}">
                <a16:creationId xmlns:a16="http://schemas.microsoft.com/office/drawing/2014/main" id="{BE32D92F-5214-5B09-E85A-E1AFAB5A121A}"/>
              </a:ext>
            </a:extLst>
          </p:cNvPr>
          <p:cNvSpPr txBox="1"/>
          <p:nvPr/>
        </p:nvSpPr>
        <p:spPr>
          <a:xfrm>
            <a:off x="7504543" y="4755047"/>
            <a:ext cx="3774970" cy="461665"/>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Avenir Next LT Pro"/>
                <a:ea typeface="+mn-ea"/>
                <a:cs typeface="+mn-cs"/>
              </a:rPr>
              <a:t>Hamilton Lane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Tokenized feeder fund on Securitize</a:t>
            </a: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Calibri"/>
            </a:endParaRPr>
          </a:p>
        </p:txBody>
      </p:sp>
      <p:sp>
        <p:nvSpPr>
          <p:cNvPr id="8" name="TextBox 7">
            <a:extLst>
              <a:ext uri="{FF2B5EF4-FFF2-40B4-BE49-F238E27FC236}">
                <a16:creationId xmlns:a16="http://schemas.microsoft.com/office/drawing/2014/main" id="{950FA276-FA07-A50C-0837-4CB958D82B91}"/>
              </a:ext>
            </a:extLst>
          </p:cNvPr>
          <p:cNvSpPr txBox="1"/>
          <p:nvPr/>
        </p:nvSpPr>
        <p:spPr>
          <a:xfrm>
            <a:off x="7472345" y="4152244"/>
            <a:ext cx="3774970" cy="646331"/>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Avenir Next LT Pro"/>
                <a:ea typeface="+mn-ea"/>
                <a:cs typeface="+mn-cs"/>
              </a:rPr>
              <a:t>Project Guardian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Calibri"/>
              </a:rPr>
              <a:t> Foreign exchange and government bond transactions against liquidity pools</a:t>
            </a:r>
          </a:p>
        </p:txBody>
      </p:sp>
      <p:sp>
        <p:nvSpPr>
          <p:cNvPr id="9" name="Rectangle 12">
            <a:extLst>
              <a:ext uri="{FF2B5EF4-FFF2-40B4-BE49-F238E27FC236}">
                <a16:creationId xmlns:a16="http://schemas.microsoft.com/office/drawing/2014/main" id="{B90F3E75-D391-42AB-83C9-CB4F0F1A82B4}"/>
              </a:ext>
            </a:extLst>
          </p:cNvPr>
          <p:cNvSpPr/>
          <p:nvPr/>
        </p:nvSpPr>
        <p:spPr>
          <a:xfrm>
            <a:off x="28575" y="6492875"/>
            <a:ext cx="11156649" cy="363894"/>
          </a:xfrm>
          <a:prstGeom prst="rect">
            <a:avLst/>
          </a:prstGeom>
          <a:solidFill>
            <a:srgbClr val="1F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31757BAE-21A0-4E2E-57D8-570935CF301D}"/>
              </a:ext>
            </a:extLst>
          </p:cNvPr>
          <p:cNvSpPr txBox="1"/>
          <p:nvPr/>
        </p:nvSpPr>
        <p:spPr>
          <a:xfrm>
            <a:off x="7504542" y="1222613"/>
            <a:ext cx="3772995" cy="461665"/>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Avenir Next LT Pro"/>
                <a:ea typeface="+mn-ea"/>
                <a:cs typeface="+mn-cs"/>
              </a:rPr>
              <a:t>EY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Nightfall, privacy-based blockchain protocol</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786083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9120D-DC3C-08B9-A044-64A2326A6767}"/>
              </a:ext>
            </a:extLst>
          </p:cNvPr>
          <p:cNvSpPr>
            <a:spLocks noGrp="1"/>
          </p:cNvSpPr>
          <p:nvPr>
            <p:ph type="title"/>
          </p:nvPr>
        </p:nvSpPr>
        <p:spPr/>
        <p:txBody>
          <a:bodyPr/>
          <a:lstStyle/>
          <a:p>
            <a:r>
              <a:rPr lang="en-US">
                <a:latin typeface="Avenir Next LT Pro"/>
              </a:rPr>
              <a:t>Ripple (XRP)</a:t>
            </a:r>
            <a:endParaRPr lang="en-US"/>
          </a:p>
        </p:txBody>
      </p:sp>
      <p:sp>
        <p:nvSpPr>
          <p:cNvPr id="4" name="Slide Number Placeholder 3">
            <a:extLst>
              <a:ext uri="{FF2B5EF4-FFF2-40B4-BE49-F238E27FC236}">
                <a16:creationId xmlns:a16="http://schemas.microsoft.com/office/drawing/2014/main" id="{49F58C71-86D9-C93A-FE6B-ABE2D249C52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F5FF29-4ACE-AC4F-9E8A-57C4F53DD435}" type="slidenum">
              <a:rPr kumimoji="0" lang="en-US" sz="1200" b="0" i="0" u="none" strike="noStrike" kern="1200" cap="none" spc="0" normalizeH="0" baseline="0" noProof="0" smtClean="0">
                <a:ln>
                  <a:noFill/>
                </a:ln>
                <a:solidFill>
                  <a:prstClr val="white"/>
                </a:solidFill>
                <a:effectLst/>
                <a:uLnTx/>
                <a:uFillTx/>
                <a:latin typeface="Avenir Next LT Pro" panose="020B0504020202020204" pitchFamily="34"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white"/>
              </a:solidFill>
              <a:effectLst/>
              <a:uLnTx/>
              <a:uFillTx/>
              <a:latin typeface="Avenir Next LT Pro" panose="020B0504020202020204" pitchFamily="34" charset="77"/>
              <a:ea typeface="+mn-ea"/>
              <a:cs typeface="+mn-cs"/>
            </a:endParaRPr>
          </a:p>
        </p:txBody>
      </p:sp>
      <p:sp>
        <p:nvSpPr>
          <p:cNvPr id="5" name="Rectangle 4">
            <a:extLst>
              <a:ext uri="{FF2B5EF4-FFF2-40B4-BE49-F238E27FC236}">
                <a16:creationId xmlns:a16="http://schemas.microsoft.com/office/drawing/2014/main" id="{BFC1F87B-E778-F75F-593F-EED3CBC7847B}"/>
              </a:ext>
            </a:extLst>
          </p:cNvPr>
          <p:cNvSpPr/>
          <p:nvPr/>
        </p:nvSpPr>
        <p:spPr>
          <a:xfrm>
            <a:off x="714453" y="1220377"/>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Background</a:t>
            </a:r>
          </a:p>
        </p:txBody>
      </p:sp>
      <p:sp>
        <p:nvSpPr>
          <p:cNvPr id="6" name="Rectangle 5">
            <a:extLst>
              <a:ext uri="{FF2B5EF4-FFF2-40B4-BE49-F238E27FC236}">
                <a16:creationId xmlns:a16="http://schemas.microsoft.com/office/drawing/2014/main" id="{78723928-CFE9-C282-113F-410566D31395}"/>
              </a:ext>
            </a:extLst>
          </p:cNvPr>
          <p:cNvSpPr/>
          <p:nvPr/>
        </p:nvSpPr>
        <p:spPr>
          <a:xfrm>
            <a:off x="714453" y="2941576"/>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HK" sz="1400" b="1" i="0" u="none" strike="noStrike" kern="1200" cap="none" spc="0" normalizeH="0" baseline="0" noProof="0">
                <a:ln>
                  <a:noFill/>
                </a:ln>
                <a:solidFill>
                  <a:prstClr val="white"/>
                </a:solidFill>
                <a:effectLst/>
                <a:uLnTx/>
                <a:uFillTx/>
                <a:latin typeface="Avenir Next LT Pro"/>
                <a:ea typeface="新細明體" panose="02020500000000000000" pitchFamily="18" charset="-120"/>
                <a:cs typeface="+mn-cs"/>
              </a:rPr>
              <a:t>Pros and Cons</a:t>
            </a:r>
          </a:p>
        </p:txBody>
      </p:sp>
      <p:sp>
        <p:nvSpPr>
          <p:cNvPr id="7" name="Rectangle 6">
            <a:extLst>
              <a:ext uri="{FF2B5EF4-FFF2-40B4-BE49-F238E27FC236}">
                <a16:creationId xmlns:a16="http://schemas.microsoft.com/office/drawing/2014/main" id="{206AAA6B-E2A3-A690-5E37-1DDE08905F4F}"/>
              </a:ext>
            </a:extLst>
          </p:cNvPr>
          <p:cNvSpPr/>
          <p:nvPr/>
        </p:nvSpPr>
        <p:spPr>
          <a:xfrm>
            <a:off x="714453" y="4658178"/>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Use Cases</a:t>
            </a:r>
          </a:p>
        </p:txBody>
      </p:sp>
      <p:sp>
        <p:nvSpPr>
          <p:cNvPr id="9" name="Rectangle 8">
            <a:extLst>
              <a:ext uri="{FF2B5EF4-FFF2-40B4-BE49-F238E27FC236}">
                <a16:creationId xmlns:a16="http://schemas.microsoft.com/office/drawing/2014/main" id="{B16F318A-BA6C-0684-152C-362C721F2ECF}"/>
              </a:ext>
            </a:extLst>
          </p:cNvPr>
          <p:cNvSpPr/>
          <p:nvPr/>
        </p:nvSpPr>
        <p:spPr>
          <a:xfrm>
            <a:off x="7441918" y="1196431"/>
            <a:ext cx="3936607" cy="5111736"/>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0" name="Rectangle 9">
            <a:extLst>
              <a:ext uri="{FF2B5EF4-FFF2-40B4-BE49-F238E27FC236}">
                <a16:creationId xmlns:a16="http://schemas.microsoft.com/office/drawing/2014/main" id="{EDD61FD6-C48C-73D1-6A40-19A46C0EFB70}"/>
              </a:ext>
            </a:extLst>
          </p:cNvPr>
          <p:cNvSpPr/>
          <p:nvPr/>
        </p:nvSpPr>
        <p:spPr>
          <a:xfrm>
            <a:off x="2186339" y="2944836"/>
            <a:ext cx="3961538"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1" name="Rectangle 10">
            <a:extLst>
              <a:ext uri="{FF2B5EF4-FFF2-40B4-BE49-F238E27FC236}">
                <a16:creationId xmlns:a16="http://schemas.microsoft.com/office/drawing/2014/main" id="{A43431EC-FD0B-9DAE-26B9-74A962737E35}"/>
              </a:ext>
            </a:extLst>
          </p:cNvPr>
          <p:cNvSpPr/>
          <p:nvPr/>
        </p:nvSpPr>
        <p:spPr>
          <a:xfrm>
            <a:off x="2178872" y="4671887"/>
            <a:ext cx="3961537"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2" name="Rectangle 11">
            <a:extLst>
              <a:ext uri="{FF2B5EF4-FFF2-40B4-BE49-F238E27FC236}">
                <a16:creationId xmlns:a16="http://schemas.microsoft.com/office/drawing/2014/main" id="{3515523A-7A4E-7A30-7553-2B5F7FDE5898}"/>
              </a:ext>
            </a:extLst>
          </p:cNvPr>
          <p:cNvSpPr/>
          <p:nvPr/>
        </p:nvSpPr>
        <p:spPr>
          <a:xfrm>
            <a:off x="2178871" y="1220377"/>
            <a:ext cx="3961538"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22" name="TextBox 21">
            <a:extLst>
              <a:ext uri="{FF2B5EF4-FFF2-40B4-BE49-F238E27FC236}">
                <a16:creationId xmlns:a16="http://schemas.microsoft.com/office/drawing/2014/main" id="{E3068BEA-B414-838F-52D1-6E2E205CD303}"/>
              </a:ext>
            </a:extLst>
          </p:cNvPr>
          <p:cNvSpPr txBox="1"/>
          <p:nvPr/>
        </p:nvSpPr>
        <p:spPr>
          <a:xfrm rot="16200000">
            <a:off x="6489643" y="3689605"/>
            <a:ext cx="1353793" cy="307777"/>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Avenir Next LT Pro"/>
                <a:ea typeface="+mn-ea"/>
                <a:cs typeface="+mn-cs"/>
              </a:rPr>
              <a:t>Partnership</a:t>
            </a:r>
          </a:p>
        </p:txBody>
      </p:sp>
      <p:sp>
        <p:nvSpPr>
          <p:cNvPr id="24" name="TextBox 23">
            <a:extLst>
              <a:ext uri="{FF2B5EF4-FFF2-40B4-BE49-F238E27FC236}">
                <a16:creationId xmlns:a16="http://schemas.microsoft.com/office/drawing/2014/main" id="{D8C4851C-42B8-F5D7-F508-A63511C02AEF}"/>
              </a:ext>
            </a:extLst>
          </p:cNvPr>
          <p:cNvSpPr txBox="1"/>
          <p:nvPr/>
        </p:nvSpPr>
        <p:spPr>
          <a:xfrm>
            <a:off x="7588374" y="4899774"/>
            <a:ext cx="4005976" cy="954107"/>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Canadian Imperial Bank of Commerce (CIBC)</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Cross-border Payment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4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25" name="TextBox 24">
            <a:extLst>
              <a:ext uri="{FF2B5EF4-FFF2-40B4-BE49-F238E27FC236}">
                <a16:creationId xmlns:a16="http://schemas.microsoft.com/office/drawing/2014/main" id="{CD9F58B3-7E1C-164E-C436-E53AA1A4A73D}"/>
              </a:ext>
            </a:extLst>
          </p:cNvPr>
          <p:cNvSpPr txBox="1"/>
          <p:nvPr/>
        </p:nvSpPr>
        <p:spPr>
          <a:xfrm>
            <a:off x="7069466" y="3074307"/>
            <a:ext cx="4082528" cy="738664"/>
          </a:xfrm>
          <a:prstGeom prst="rect">
            <a:avLst/>
          </a:prstGeom>
          <a:noFill/>
          <a:ln>
            <a:noFill/>
          </a:ln>
        </p:spPr>
        <p:txBody>
          <a:bodyPr wrap="square" lIns="91440" tIns="45720" rIns="91440" bIns="45720" anchor="t">
            <a:spAutoFit/>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GB" sz="14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Siam Commercial Bank</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Cross-border Payment using SCB ‘s Easy app</a:t>
            </a:r>
          </a:p>
        </p:txBody>
      </p:sp>
      <p:sp>
        <p:nvSpPr>
          <p:cNvPr id="26" name="TextBox 25">
            <a:extLst>
              <a:ext uri="{FF2B5EF4-FFF2-40B4-BE49-F238E27FC236}">
                <a16:creationId xmlns:a16="http://schemas.microsoft.com/office/drawing/2014/main" id="{FD264041-4C8C-13C5-4BD9-0A99E3431BF0}"/>
              </a:ext>
            </a:extLst>
          </p:cNvPr>
          <p:cNvSpPr txBox="1"/>
          <p:nvPr/>
        </p:nvSpPr>
        <p:spPr>
          <a:xfrm>
            <a:off x="7049056" y="2051925"/>
            <a:ext cx="4082528" cy="738664"/>
          </a:xfrm>
          <a:prstGeom prst="rect">
            <a:avLst/>
          </a:prstGeom>
          <a:noFill/>
        </p:spPr>
        <p:txBody>
          <a:bodyPr wrap="square" lIns="91440" tIns="45720" rIns="91440" bIns="45720" anchor="t">
            <a:spAutoFit/>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GB" sz="14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Royal Monetary Authority of Bhutan</a:t>
            </a: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Retail, cross-border and wholesale CBDC</a:t>
            </a:r>
          </a:p>
        </p:txBody>
      </p:sp>
      <p:sp>
        <p:nvSpPr>
          <p:cNvPr id="27" name="TextBox 26">
            <a:extLst>
              <a:ext uri="{FF2B5EF4-FFF2-40B4-BE49-F238E27FC236}">
                <a16:creationId xmlns:a16="http://schemas.microsoft.com/office/drawing/2014/main" id="{3F6FC07D-3352-D5C3-26C0-7C8DD5B4DF79}"/>
              </a:ext>
            </a:extLst>
          </p:cNvPr>
          <p:cNvSpPr txBox="1"/>
          <p:nvPr/>
        </p:nvSpPr>
        <p:spPr>
          <a:xfrm>
            <a:off x="7069466" y="3874844"/>
            <a:ext cx="4880223" cy="738664"/>
          </a:xfrm>
          <a:prstGeom prst="rect">
            <a:avLst/>
          </a:prstGeom>
          <a:noFill/>
          <a:ln>
            <a:noFill/>
          </a:ln>
        </p:spPr>
        <p:txBody>
          <a:bodyPr wrap="square" lIns="91440" tIns="45720" rIns="91440" bIns="45720" anchor="t">
            <a:spAutoFit/>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GB" sz="14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Republic of Palau</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Cross-border payments and a USD-backed digital currency</a:t>
            </a:r>
          </a:p>
        </p:txBody>
      </p:sp>
      <p:sp>
        <p:nvSpPr>
          <p:cNvPr id="28" name="TextBox 27">
            <a:extLst>
              <a:ext uri="{FF2B5EF4-FFF2-40B4-BE49-F238E27FC236}">
                <a16:creationId xmlns:a16="http://schemas.microsoft.com/office/drawing/2014/main" id="{9DABCDB3-F9C5-723E-F13A-2FDC3FCA293B}"/>
              </a:ext>
            </a:extLst>
          </p:cNvPr>
          <p:cNvSpPr txBox="1"/>
          <p:nvPr/>
        </p:nvSpPr>
        <p:spPr>
          <a:xfrm>
            <a:off x="7069466" y="1258191"/>
            <a:ext cx="2846266" cy="523220"/>
          </a:xfrm>
          <a:prstGeom prst="rect">
            <a:avLst/>
          </a:prstGeom>
          <a:noFill/>
        </p:spPr>
        <p:txBody>
          <a:bodyPr wrap="square" lIns="91440" tIns="45720" rIns="91440" bIns="45720" anchor="t">
            <a:spAutoFit/>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GB" sz="1400" b="1" i="0" u="none" strike="noStrike" kern="1200" cap="none" spc="0" normalizeH="0" baseline="0" noProof="0">
                <a:ln>
                  <a:noFill/>
                </a:ln>
                <a:solidFill>
                  <a:prstClr val="black"/>
                </a:solidFill>
                <a:effectLst/>
                <a:uLnTx/>
                <a:uFillTx/>
                <a:latin typeface="Avenir Next LT Pro"/>
                <a:ea typeface="+mn-ea"/>
                <a:cs typeface="+mn-cs"/>
              </a:rPr>
              <a:t>Santander</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mn-ea"/>
                <a:cs typeface="+mn-cs"/>
              </a:rPr>
              <a:t>Cross-border Payment</a:t>
            </a:r>
          </a:p>
        </p:txBody>
      </p:sp>
      <p:sp>
        <p:nvSpPr>
          <p:cNvPr id="29" name="TextBox 28">
            <a:extLst>
              <a:ext uri="{FF2B5EF4-FFF2-40B4-BE49-F238E27FC236}">
                <a16:creationId xmlns:a16="http://schemas.microsoft.com/office/drawing/2014/main" id="{6F81CE34-05A1-5F4A-A3B2-D5868002B9FD}"/>
              </a:ext>
            </a:extLst>
          </p:cNvPr>
          <p:cNvSpPr txBox="1"/>
          <p:nvPr/>
        </p:nvSpPr>
        <p:spPr>
          <a:xfrm>
            <a:off x="1722782" y="4790041"/>
            <a:ext cx="4426881" cy="738664"/>
          </a:xfrm>
          <a:prstGeom prst="rect">
            <a:avLst/>
          </a:prstGeom>
          <a:noFill/>
        </p:spPr>
        <p:txBody>
          <a:bodyPr wrap="square" lIns="91440" tIns="45720" rIns="91440" bIns="45720" anchor="t">
            <a:spAutoFit/>
          </a:bodyPr>
          <a:lstStyle/>
          <a:p>
            <a:pPr marL="91440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Interbank / cross-border transfer (</a:t>
            </a:r>
            <a:r>
              <a:rPr kumimoji="0" lang="en-GB"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RippleNet</a:t>
            </a: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a:t>
            </a:r>
          </a:p>
          <a:p>
            <a:pPr marL="91440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CBDC (</a:t>
            </a:r>
            <a:r>
              <a:rPr kumimoji="0" lang="en-GB"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RippleNet</a:t>
            </a: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a:t>
            </a:r>
          </a:p>
        </p:txBody>
      </p:sp>
      <p:sp>
        <p:nvSpPr>
          <p:cNvPr id="30" name="TextBox 29">
            <a:extLst>
              <a:ext uri="{FF2B5EF4-FFF2-40B4-BE49-F238E27FC236}">
                <a16:creationId xmlns:a16="http://schemas.microsoft.com/office/drawing/2014/main" id="{3F1D76D7-70EA-08F4-0458-3E91FC65F686}"/>
              </a:ext>
            </a:extLst>
          </p:cNvPr>
          <p:cNvSpPr txBox="1"/>
          <p:nvPr/>
        </p:nvSpPr>
        <p:spPr>
          <a:xfrm>
            <a:off x="2171789" y="2935808"/>
            <a:ext cx="3968620" cy="1569660"/>
          </a:xfrm>
          <a:prstGeom prst="rect">
            <a:avLst/>
          </a:prstGeom>
          <a:noFill/>
        </p:spPr>
        <p:txBody>
          <a:bodyPr wrap="square" lIns="91440" tIns="45720" rIns="91440" bIns="45720" anchor="t">
            <a:spAutoFit/>
          </a:bodyPr>
          <a:lstStyle/>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GB" sz="1200" b="0" i="0" u="none" strike="noStrike" kern="1200" cap="none" spc="0" normalizeH="0" baseline="0" noProof="0">
                <a:ln>
                  <a:noFill/>
                </a:ln>
                <a:solidFill>
                  <a:prstClr val="black"/>
                </a:solidFill>
                <a:effectLst/>
                <a:uLnTx/>
                <a:uFillTx/>
                <a:latin typeface="Avenir Next LT Pro"/>
                <a:ea typeface="+mn-ea"/>
                <a:cs typeface="+mn-cs"/>
              </a:rPr>
              <a:t>High throughput, low fees</a:t>
            </a:r>
            <a:endParaRPr kumimoji="0" lang="en-GB" altLang="zh-TW" sz="120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endParaRP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GB" sz="1200" b="0" i="0" u="none" strike="noStrike" kern="1200" cap="none" spc="0" normalizeH="0" baseline="0" noProof="0">
                <a:ln>
                  <a:noFill/>
                </a:ln>
                <a:solidFill>
                  <a:prstClr val="black"/>
                </a:solidFill>
                <a:effectLst/>
                <a:uLnTx/>
                <a:uFillTx/>
                <a:latin typeface="Avenir Next LT Pro"/>
                <a:ea typeface="+mn-ea"/>
                <a:cs typeface="+mn-cs"/>
              </a:rPr>
              <a:t>Compliant to ISO20022</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GB" sz="1200" b="0" i="0" u="none" strike="noStrike" kern="1200" cap="none" spc="0" normalizeH="0" baseline="0" noProof="0">
                <a:ln>
                  <a:noFill/>
                </a:ln>
                <a:solidFill>
                  <a:prstClr val="black"/>
                </a:solidFill>
                <a:effectLst/>
                <a:uLnTx/>
                <a:uFillTx/>
                <a:latin typeface="Avenir Next LT Pro"/>
                <a:ea typeface="+mn-ea"/>
                <a:cs typeface="+mn-cs"/>
              </a:rPr>
              <a:t>Upcoming potential smart contract capabilities</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endParaRPr kumimoji="0" lang="en-GB" sz="1200" b="0" i="0" u="none" strike="noStrike" kern="1200" cap="none" spc="0" normalizeH="0" baseline="0" noProof="0">
              <a:ln>
                <a:noFill/>
              </a:ln>
              <a:solidFill>
                <a:prstClr val="black"/>
              </a:solidFill>
              <a:effectLst/>
              <a:uLnTx/>
              <a:uFillTx/>
              <a:latin typeface="Avenir Next LT Pro"/>
              <a:ea typeface="+mn-ea"/>
              <a:cs typeface="+mn-cs"/>
            </a:endParaRPr>
          </a:p>
          <a:p>
            <a:pPr marL="274638" marR="0" lvl="1" indent="-274638" algn="l" defTabSz="914400" rtl="0" eaLnBrk="1" fontAlgn="auto" latinLnBrk="0" hangingPunct="1">
              <a:lnSpc>
                <a:spcPct val="100000"/>
              </a:lnSpc>
              <a:spcBef>
                <a:spcPts val="0"/>
              </a:spcBef>
              <a:spcAft>
                <a:spcPts val="0"/>
              </a:spcAft>
              <a:buClr>
                <a:prstClr val="black"/>
              </a:buClr>
              <a:buSzTx/>
              <a:buFont typeface="System Font Regular"/>
              <a:buChar char="x"/>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Smart Contract capabilities in development</a:t>
            </a:r>
          </a:p>
          <a:p>
            <a:pPr marL="274638" marR="0" lvl="1" indent="-274638" algn="l" defTabSz="914400" rtl="0" eaLnBrk="1" fontAlgn="auto" latinLnBrk="0" hangingPunct="1">
              <a:lnSpc>
                <a:spcPct val="100000"/>
              </a:lnSpc>
              <a:spcBef>
                <a:spcPts val="0"/>
              </a:spcBef>
              <a:spcAft>
                <a:spcPts val="0"/>
              </a:spcAft>
              <a:buClr>
                <a:prstClr val="black"/>
              </a:buClr>
              <a:buSzTx/>
              <a:buFont typeface="System Font Regular"/>
              <a:buChar char="x"/>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SEC alleges Ripple XRP token as securities and they are in </a:t>
            </a:r>
            <a:endParaRPr kumimoji="0" lang="en-GB" sz="1200" b="0" i="0" u="none" strike="noStrike" kern="1200" cap="none" spc="0" normalizeH="0" baseline="0" noProof="0">
              <a:ln>
                <a:noFill/>
              </a:ln>
              <a:solidFill>
                <a:prstClr val="black"/>
              </a:solidFill>
              <a:effectLst/>
              <a:uLnTx/>
              <a:uFillTx/>
              <a:latin typeface="Avenir Next LT Pro"/>
              <a:ea typeface="+mn-ea"/>
              <a:cs typeface="+mn-cs"/>
            </a:endParaRPr>
          </a:p>
          <a:p>
            <a:pPr marL="0" marR="0" lvl="1" indent="0" algn="l" defTabSz="914400" rtl="0" eaLnBrk="1" fontAlgn="auto" latinLnBrk="0" hangingPunct="1">
              <a:lnSpc>
                <a:spcPct val="100000"/>
              </a:lnSpc>
              <a:spcBef>
                <a:spcPts val="0"/>
              </a:spcBef>
              <a:spcAft>
                <a:spcPts val="0"/>
              </a:spcAft>
              <a:buClr>
                <a:prstClr val="black"/>
              </a:buClr>
              <a:buSzTx/>
              <a:buFontTx/>
              <a:buNone/>
              <a:tabLst/>
              <a:defRPr/>
            </a:pPr>
            <a:endParaRPr kumimoji="0" lang="en-GB" sz="12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31" name="TextBox 30">
            <a:extLst>
              <a:ext uri="{FF2B5EF4-FFF2-40B4-BE49-F238E27FC236}">
                <a16:creationId xmlns:a16="http://schemas.microsoft.com/office/drawing/2014/main" id="{64DADA30-BEC1-78E1-897D-28EE0B934755}"/>
              </a:ext>
            </a:extLst>
          </p:cNvPr>
          <p:cNvSpPr txBox="1"/>
          <p:nvPr/>
        </p:nvSpPr>
        <p:spPr>
          <a:xfrm>
            <a:off x="6121584" y="3899082"/>
            <a:ext cx="1353793" cy="307777"/>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Partnership</a:t>
            </a:r>
          </a:p>
        </p:txBody>
      </p:sp>
      <p:pic>
        <p:nvPicPr>
          <p:cNvPr id="32" name="Picture 31">
            <a:extLst>
              <a:ext uri="{FF2B5EF4-FFF2-40B4-BE49-F238E27FC236}">
                <a16:creationId xmlns:a16="http://schemas.microsoft.com/office/drawing/2014/main" id="{07A2F73B-7916-FAC8-BD1B-443F14739A12}"/>
              </a:ext>
            </a:extLst>
          </p:cNvPr>
          <p:cNvPicPr>
            <a:picLocks noChangeAspect="1"/>
          </p:cNvPicPr>
          <p:nvPr/>
        </p:nvPicPr>
        <p:blipFill>
          <a:blip r:embed="rId3"/>
          <a:stretch>
            <a:fillRect/>
          </a:stretch>
        </p:blipFill>
        <p:spPr>
          <a:xfrm>
            <a:off x="6536225" y="3465443"/>
            <a:ext cx="509878" cy="509878"/>
          </a:xfrm>
          <a:prstGeom prst="rect">
            <a:avLst/>
          </a:prstGeom>
        </p:spPr>
      </p:pic>
      <p:cxnSp>
        <p:nvCxnSpPr>
          <p:cNvPr id="33" name="Straight Arrow Connector 32">
            <a:extLst>
              <a:ext uri="{FF2B5EF4-FFF2-40B4-BE49-F238E27FC236}">
                <a16:creationId xmlns:a16="http://schemas.microsoft.com/office/drawing/2014/main" id="{B2789D64-CF5D-00CF-F977-958E384BD6E0}"/>
              </a:ext>
            </a:extLst>
          </p:cNvPr>
          <p:cNvCxnSpPr>
            <a:cxnSpLocks/>
          </p:cNvCxnSpPr>
          <p:nvPr/>
        </p:nvCxnSpPr>
        <p:spPr>
          <a:xfrm>
            <a:off x="6309967" y="3351017"/>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34" name="Straight Arrow Connector 33">
            <a:extLst>
              <a:ext uri="{FF2B5EF4-FFF2-40B4-BE49-F238E27FC236}">
                <a16:creationId xmlns:a16="http://schemas.microsoft.com/office/drawing/2014/main" id="{006743E4-8D7B-4273-0E6A-7BB563D640B6}"/>
              </a:ext>
            </a:extLst>
          </p:cNvPr>
          <p:cNvCxnSpPr>
            <a:cxnSpLocks/>
          </p:cNvCxnSpPr>
          <p:nvPr/>
        </p:nvCxnSpPr>
        <p:spPr>
          <a:xfrm>
            <a:off x="6344308" y="4333038"/>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sp>
        <p:nvSpPr>
          <p:cNvPr id="3" name="TextBox 2">
            <a:extLst>
              <a:ext uri="{FF2B5EF4-FFF2-40B4-BE49-F238E27FC236}">
                <a16:creationId xmlns:a16="http://schemas.microsoft.com/office/drawing/2014/main" id="{811A77B2-DF1E-5FEA-54FE-36CB99FC2541}"/>
              </a:ext>
            </a:extLst>
          </p:cNvPr>
          <p:cNvSpPr txBox="1"/>
          <p:nvPr/>
        </p:nvSpPr>
        <p:spPr>
          <a:xfrm>
            <a:off x="2180304" y="1227690"/>
            <a:ext cx="3906913"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marR="0" lvl="0" indent="-285750" algn="just" defTabSz="914400" rtl="0" eaLnBrk="1" fontAlgn="auto" latinLnBrk="0" hangingPunct="1">
              <a:lnSpc>
                <a:spcPct val="100000"/>
              </a:lnSpc>
              <a:spcBef>
                <a:spcPts val="0"/>
              </a:spcBef>
              <a:spcAft>
                <a:spcPts val="0"/>
              </a:spcAft>
              <a:buClrTx/>
              <a:buSzTx/>
              <a:buFont typeface="Arial"/>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Arial"/>
              </a:rPr>
              <a:t>Stable released since 2018</a:t>
            </a:r>
          </a:p>
          <a:p>
            <a:pPr marL="285750" marR="0" lvl="0" indent="-285750" algn="just" defTabSz="914400" rtl="0" eaLnBrk="1" fontAlgn="auto" latinLnBrk="0" hangingPunct="1">
              <a:lnSpc>
                <a:spcPct val="100000"/>
              </a:lnSpc>
              <a:spcBef>
                <a:spcPts val="0"/>
              </a:spcBef>
              <a:spcAft>
                <a:spcPts val="0"/>
              </a:spcAft>
              <a:buClrTx/>
              <a:buSzTx/>
              <a:buFont typeface="Arial"/>
              <a:buChar char="•"/>
              <a:tabLst/>
              <a:defRPr/>
            </a:pPr>
            <a:r>
              <a:rPr kumimoji="0" lang="en-US" sz="1200" b="0" i="0" u="none" strike="noStrike" kern="1200" cap="none" spc="0" normalizeH="0" baseline="0" noProof="0" err="1">
                <a:ln>
                  <a:noFill/>
                </a:ln>
                <a:solidFill>
                  <a:prstClr val="black"/>
                </a:solidFill>
                <a:effectLst/>
                <a:uLnTx/>
                <a:uFillTx/>
                <a:latin typeface="Avenir Next LT Pro"/>
                <a:ea typeface="+mn-ea"/>
                <a:cs typeface="Arial"/>
              </a:rPr>
              <a:t>RippleNet</a:t>
            </a:r>
            <a:r>
              <a:rPr kumimoji="0" lang="en-US" sz="1200" b="0" i="0" u="none" strike="noStrike" kern="1200" cap="none" spc="0" normalizeH="0" baseline="0" noProof="0">
                <a:ln>
                  <a:noFill/>
                </a:ln>
                <a:solidFill>
                  <a:prstClr val="black"/>
                </a:solidFill>
                <a:effectLst/>
                <a:uLnTx/>
                <a:uFillTx/>
                <a:latin typeface="Avenir Next LT Pro"/>
                <a:ea typeface="+mn-ea"/>
                <a:cs typeface="Arial"/>
              </a:rPr>
              <a:t> is a real-time gross settlement system, launched for institutional use and claimed to be compliant to ISO20022, using the native token, XRP as settlement currency</a:t>
            </a:r>
            <a:endParaRPr kumimoji="0" lang="en-US" altLang="zh-TW" sz="120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Arial"/>
            </a:endParaRPr>
          </a:p>
          <a:p>
            <a:pPr marL="285750" marR="0" lvl="0" indent="-285750" algn="just" defTabSz="914400" rtl="0" eaLnBrk="1" fontAlgn="auto" latinLnBrk="0" hangingPunct="1">
              <a:lnSpc>
                <a:spcPct val="100000"/>
              </a:lnSpc>
              <a:spcBef>
                <a:spcPts val="0"/>
              </a:spcBef>
              <a:spcAft>
                <a:spcPts val="0"/>
              </a:spcAft>
              <a:buClrTx/>
              <a:buSzTx/>
              <a:buFont typeface="Arial"/>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Arial"/>
              </a:rPr>
              <a:t>XRP was engaged into a lawsuit by SEC in 2020, over the definition of XRP as a security. </a:t>
            </a:r>
          </a:p>
        </p:txBody>
      </p:sp>
      <p:sp>
        <p:nvSpPr>
          <p:cNvPr id="8" name="Rectangle 12">
            <a:extLst>
              <a:ext uri="{FF2B5EF4-FFF2-40B4-BE49-F238E27FC236}">
                <a16:creationId xmlns:a16="http://schemas.microsoft.com/office/drawing/2014/main" id="{FC963BCF-116E-0896-016E-21CE20DB98A0}"/>
              </a:ext>
            </a:extLst>
          </p:cNvPr>
          <p:cNvSpPr/>
          <p:nvPr/>
        </p:nvSpPr>
        <p:spPr>
          <a:xfrm>
            <a:off x="28575" y="6492875"/>
            <a:ext cx="11156649" cy="363894"/>
          </a:xfrm>
          <a:prstGeom prst="rect">
            <a:avLst/>
          </a:prstGeom>
          <a:solidFill>
            <a:srgbClr val="1F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00258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314B39-F061-F7F3-FA88-C6B54B978FA6}"/>
              </a:ext>
            </a:extLst>
          </p:cNvPr>
          <p:cNvSpPr>
            <a:spLocks noGrp="1"/>
          </p:cNvSpPr>
          <p:nvPr>
            <p:ph type="title"/>
          </p:nvPr>
        </p:nvSpPr>
        <p:spPr/>
        <p:txBody>
          <a:bodyPr/>
          <a:lstStyle/>
          <a:p>
            <a:r>
              <a:rPr lang="en-GB">
                <a:latin typeface="Avenir Next LT Pro"/>
              </a:rPr>
              <a:t>Avalanche (AVAX)</a:t>
            </a:r>
            <a:endParaRPr lang="en-US"/>
          </a:p>
        </p:txBody>
      </p:sp>
      <p:sp>
        <p:nvSpPr>
          <p:cNvPr id="4" name="Slide Number Placeholder 3">
            <a:extLst>
              <a:ext uri="{FF2B5EF4-FFF2-40B4-BE49-F238E27FC236}">
                <a16:creationId xmlns:a16="http://schemas.microsoft.com/office/drawing/2014/main" id="{FB19E076-3D29-C48D-377B-4BF561A5077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F5FF29-4ACE-AC4F-9E8A-57C4F53DD435}" type="slidenum">
              <a:rPr kumimoji="0" lang="en-US" sz="1200" b="0" i="0" u="none" strike="noStrike" kern="1200" cap="none" spc="0" normalizeH="0" baseline="0" noProof="0" smtClean="0">
                <a:ln>
                  <a:noFill/>
                </a:ln>
                <a:solidFill>
                  <a:prstClr val="white"/>
                </a:solidFill>
                <a:effectLst/>
                <a:uLnTx/>
                <a:uFillTx/>
                <a:latin typeface="Avenir Next LT Pro" panose="020B0504020202020204" pitchFamily="34"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white"/>
              </a:solidFill>
              <a:effectLst/>
              <a:uLnTx/>
              <a:uFillTx/>
              <a:latin typeface="Avenir Next LT Pro" panose="020B0504020202020204" pitchFamily="34" charset="77"/>
              <a:ea typeface="+mn-ea"/>
              <a:cs typeface="+mn-cs"/>
            </a:endParaRPr>
          </a:p>
        </p:txBody>
      </p:sp>
      <p:sp>
        <p:nvSpPr>
          <p:cNvPr id="15" name="Rectangle 14">
            <a:extLst>
              <a:ext uri="{FF2B5EF4-FFF2-40B4-BE49-F238E27FC236}">
                <a16:creationId xmlns:a16="http://schemas.microsoft.com/office/drawing/2014/main" id="{5C8E7239-D433-0E77-8C5E-B15450B4ED7F}"/>
              </a:ext>
            </a:extLst>
          </p:cNvPr>
          <p:cNvSpPr/>
          <p:nvPr/>
        </p:nvSpPr>
        <p:spPr>
          <a:xfrm>
            <a:off x="433962" y="921188"/>
            <a:ext cx="1401101" cy="19632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Background</a:t>
            </a:r>
          </a:p>
        </p:txBody>
      </p:sp>
      <p:sp>
        <p:nvSpPr>
          <p:cNvPr id="16" name="Rectangle 15">
            <a:extLst>
              <a:ext uri="{FF2B5EF4-FFF2-40B4-BE49-F238E27FC236}">
                <a16:creationId xmlns:a16="http://schemas.microsoft.com/office/drawing/2014/main" id="{865C20AB-2D31-E1F4-5445-D0B84CAB6208}"/>
              </a:ext>
            </a:extLst>
          </p:cNvPr>
          <p:cNvSpPr/>
          <p:nvPr/>
        </p:nvSpPr>
        <p:spPr>
          <a:xfrm>
            <a:off x="433962" y="2955601"/>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HK" sz="1400" b="1" i="0" u="none" strike="noStrike" kern="1200" cap="none" spc="0" normalizeH="0" baseline="0" noProof="0">
                <a:ln>
                  <a:noFill/>
                </a:ln>
                <a:solidFill>
                  <a:prstClr val="white"/>
                </a:solidFill>
                <a:effectLst/>
                <a:uLnTx/>
                <a:uFillTx/>
                <a:latin typeface="Avenir Next LT Pro"/>
                <a:ea typeface="新細明體" panose="02020500000000000000" pitchFamily="18" charset="-120"/>
                <a:cs typeface="+mn-cs"/>
              </a:rPr>
              <a:t>Pros and Cons</a:t>
            </a:r>
          </a:p>
        </p:txBody>
      </p:sp>
      <p:sp>
        <p:nvSpPr>
          <p:cNvPr id="17" name="Rectangle 16">
            <a:extLst>
              <a:ext uri="{FF2B5EF4-FFF2-40B4-BE49-F238E27FC236}">
                <a16:creationId xmlns:a16="http://schemas.microsoft.com/office/drawing/2014/main" id="{A3836FE0-21BF-823D-7258-87DA5AED4917}"/>
              </a:ext>
            </a:extLst>
          </p:cNvPr>
          <p:cNvSpPr/>
          <p:nvPr/>
        </p:nvSpPr>
        <p:spPr>
          <a:xfrm>
            <a:off x="433962" y="4676877"/>
            <a:ext cx="1396426" cy="17107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Use Cases</a:t>
            </a:r>
          </a:p>
        </p:txBody>
      </p:sp>
      <p:sp>
        <p:nvSpPr>
          <p:cNvPr id="19" name="Rectangle 18">
            <a:extLst>
              <a:ext uri="{FF2B5EF4-FFF2-40B4-BE49-F238E27FC236}">
                <a16:creationId xmlns:a16="http://schemas.microsoft.com/office/drawing/2014/main" id="{05B753D4-A409-9FBE-7156-5D2741637192}"/>
              </a:ext>
            </a:extLst>
          </p:cNvPr>
          <p:cNvSpPr/>
          <p:nvPr/>
        </p:nvSpPr>
        <p:spPr>
          <a:xfrm>
            <a:off x="7161427" y="929966"/>
            <a:ext cx="3931933" cy="5457673"/>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20" name="Rectangle 19">
            <a:extLst>
              <a:ext uri="{FF2B5EF4-FFF2-40B4-BE49-F238E27FC236}">
                <a16:creationId xmlns:a16="http://schemas.microsoft.com/office/drawing/2014/main" id="{97FC5078-B1A9-792C-C26C-A21A8D4D427A}"/>
              </a:ext>
            </a:extLst>
          </p:cNvPr>
          <p:cNvSpPr/>
          <p:nvPr/>
        </p:nvSpPr>
        <p:spPr>
          <a:xfrm>
            <a:off x="1892480" y="2951247"/>
            <a:ext cx="3961538"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21" name="Rectangle 20">
            <a:extLst>
              <a:ext uri="{FF2B5EF4-FFF2-40B4-BE49-F238E27FC236}">
                <a16:creationId xmlns:a16="http://schemas.microsoft.com/office/drawing/2014/main" id="{2786452B-0F2F-03F1-2929-D918870C6674}"/>
              </a:ext>
            </a:extLst>
          </p:cNvPr>
          <p:cNvSpPr/>
          <p:nvPr/>
        </p:nvSpPr>
        <p:spPr>
          <a:xfrm>
            <a:off x="1898381" y="4681238"/>
            <a:ext cx="3961537" cy="1706088"/>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22" name="Rectangle 21">
            <a:extLst>
              <a:ext uri="{FF2B5EF4-FFF2-40B4-BE49-F238E27FC236}">
                <a16:creationId xmlns:a16="http://schemas.microsoft.com/office/drawing/2014/main" id="{D2428ADE-CAEE-0196-8E51-4494CD883A88}"/>
              </a:ext>
            </a:extLst>
          </p:cNvPr>
          <p:cNvSpPr/>
          <p:nvPr/>
        </p:nvSpPr>
        <p:spPr>
          <a:xfrm>
            <a:off x="1898380" y="925863"/>
            <a:ext cx="3956864" cy="195853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24" name="TextBox 23">
            <a:extLst>
              <a:ext uri="{FF2B5EF4-FFF2-40B4-BE49-F238E27FC236}">
                <a16:creationId xmlns:a16="http://schemas.microsoft.com/office/drawing/2014/main" id="{80868150-48C0-160C-AFE6-097F28F91463}"/>
              </a:ext>
            </a:extLst>
          </p:cNvPr>
          <p:cNvSpPr txBox="1"/>
          <p:nvPr/>
        </p:nvSpPr>
        <p:spPr>
          <a:xfrm rot="16200000">
            <a:off x="6209152" y="3703630"/>
            <a:ext cx="1353793" cy="307777"/>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Avenir Next LT Pro"/>
                <a:ea typeface="+mn-ea"/>
                <a:cs typeface="+mn-cs"/>
              </a:rPr>
              <a:t>Partnership</a:t>
            </a:r>
          </a:p>
        </p:txBody>
      </p:sp>
      <p:sp>
        <p:nvSpPr>
          <p:cNvPr id="32" name="TextBox 31">
            <a:extLst>
              <a:ext uri="{FF2B5EF4-FFF2-40B4-BE49-F238E27FC236}">
                <a16:creationId xmlns:a16="http://schemas.microsoft.com/office/drawing/2014/main" id="{42289040-C064-EE91-E432-34DDF999C0A5}"/>
              </a:ext>
            </a:extLst>
          </p:cNvPr>
          <p:cNvSpPr txBox="1"/>
          <p:nvPr/>
        </p:nvSpPr>
        <p:spPr>
          <a:xfrm>
            <a:off x="6750441" y="1494017"/>
            <a:ext cx="4368554" cy="830997"/>
          </a:xfrm>
          <a:prstGeom prst="rect">
            <a:avLst/>
          </a:prstGeom>
          <a:noFill/>
        </p:spPr>
        <p:txBody>
          <a:bodyPr wrap="square" lIns="91440" tIns="45720" rIns="91440" bIns="45720" anchor="t">
            <a:spAutoFit/>
          </a:bodyPr>
          <a:lstStyle/>
          <a:p>
            <a:pPr marL="742950" marR="0" lvl="1" indent="-285750" algn="l" defTabSz="914400" rtl="0" eaLnBrk="1" fontAlgn="auto" latinLnBrk="0" hangingPunct="1">
              <a:lnSpc>
                <a:spcPct val="100000"/>
              </a:lnSpc>
              <a:spcBef>
                <a:spcPts val="0"/>
              </a:spcBef>
              <a:spcAft>
                <a:spcPts val="0"/>
              </a:spcAft>
              <a:buClrTx/>
              <a:buSzTx/>
              <a:buFont typeface="Arial,Sans-Serif" panose="020B0604020202020204" pitchFamily="34" charset="0"/>
              <a:buNone/>
              <a:tabLst/>
              <a:defRPr/>
            </a:pPr>
            <a:r>
              <a:rPr kumimoji="0" lang="en-GB" sz="12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Tencent Cloud</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2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Technical support to developers and projects for deploying nodes rapidly on Tencent's cloud infrastructure</a:t>
            </a:r>
          </a:p>
        </p:txBody>
      </p:sp>
      <p:sp>
        <p:nvSpPr>
          <p:cNvPr id="33" name="TextBox 32">
            <a:extLst>
              <a:ext uri="{FF2B5EF4-FFF2-40B4-BE49-F238E27FC236}">
                <a16:creationId xmlns:a16="http://schemas.microsoft.com/office/drawing/2014/main" id="{3C5079E4-57B6-A00D-A7E0-A5CE3687B343}"/>
              </a:ext>
            </a:extLst>
          </p:cNvPr>
          <p:cNvSpPr txBox="1"/>
          <p:nvPr/>
        </p:nvSpPr>
        <p:spPr>
          <a:xfrm>
            <a:off x="7195089" y="929965"/>
            <a:ext cx="3850630" cy="461665"/>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Mastercard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2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Startup</a:t>
            </a:r>
            <a:r>
              <a:rPr kumimoji="0" lang="en-GB" sz="12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engagement program </a:t>
            </a:r>
          </a:p>
        </p:txBody>
      </p:sp>
      <p:sp>
        <p:nvSpPr>
          <p:cNvPr id="34" name="TextBox 33">
            <a:extLst>
              <a:ext uri="{FF2B5EF4-FFF2-40B4-BE49-F238E27FC236}">
                <a16:creationId xmlns:a16="http://schemas.microsoft.com/office/drawing/2014/main" id="{51AB8996-426D-3C7C-ADC5-659E70417524}"/>
              </a:ext>
            </a:extLst>
          </p:cNvPr>
          <p:cNvSpPr txBox="1"/>
          <p:nvPr/>
        </p:nvSpPr>
        <p:spPr>
          <a:xfrm>
            <a:off x="6777991" y="2406402"/>
            <a:ext cx="4347661" cy="1015663"/>
          </a:xfrm>
          <a:prstGeom prst="rect">
            <a:avLst/>
          </a:prstGeom>
          <a:noFill/>
        </p:spPr>
        <p:txBody>
          <a:bodyPr wrap="square" lIns="91440" tIns="45720" rIns="91440" bIns="45720" anchor="t">
            <a:spAutoFit/>
          </a:bodyPr>
          <a:lstStyle/>
          <a:p>
            <a:pPr marL="742950" marR="0" lvl="1" indent="-285750" algn="l" defTabSz="914400" rtl="0" eaLnBrk="1" fontAlgn="auto" latinLnBrk="0" hangingPunct="1">
              <a:lnSpc>
                <a:spcPct val="100000"/>
              </a:lnSpc>
              <a:spcBef>
                <a:spcPts val="0"/>
              </a:spcBef>
              <a:spcAft>
                <a:spcPts val="0"/>
              </a:spcAft>
              <a:buClrTx/>
              <a:buSzTx/>
              <a:buFont typeface="Arial,Sans-Serif" panose="020B0604020202020204" pitchFamily="34" charset="0"/>
              <a:buNone/>
              <a:tabLst/>
              <a:defRPr/>
            </a:pPr>
            <a:r>
              <a:rPr kumimoji="0" lang="en-GB" sz="12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AWS</a:t>
            </a:r>
            <a:r>
              <a:rPr kumimoji="0" lang="en-GB" sz="12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2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Support Avalanche’s infrastructure and decentralized application (</a:t>
            </a:r>
            <a:r>
              <a:rPr kumimoji="0" lang="en-GB" sz="12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dApp</a:t>
            </a:r>
            <a:r>
              <a:rPr kumimoji="0" lang="en-GB" sz="12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ecosystem, alongside one-click node deployments, through its marketplace</a:t>
            </a:r>
            <a:endParaRPr kumimoji="0" lang="en-GB" sz="1200" b="0" i="0" u="none" strike="noStrike" kern="1200" cap="none" spc="0" normalizeH="0" baseline="0" noProof="0">
              <a:ln>
                <a:noFill/>
              </a:ln>
              <a:solidFill>
                <a:prstClr val="black"/>
              </a:solidFill>
              <a:effectLst/>
              <a:uLnTx/>
              <a:uFillTx/>
              <a:latin typeface="Avenir Next LT Pro"/>
              <a:ea typeface="+mn-ea"/>
              <a:cs typeface="Calibri"/>
            </a:endParaRPr>
          </a:p>
        </p:txBody>
      </p:sp>
      <p:sp>
        <p:nvSpPr>
          <p:cNvPr id="35" name="TextBox 34">
            <a:extLst>
              <a:ext uri="{FF2B5EF4-FFF2-40B4-BE49-F238E27FC236}">
                <a16:creationId xmlns:a16="http://schemas.microsoft.com/office/drawing/2014/main" id="{164AA7DF-8D9F-1DFE-0F8A-967E4AECE5D8}"/>
              </a:ext>
            </a:extLst>
          </p:cNvPr>
          <p:cNvSpPr txBox="1"/>
          <p:nvPr/>
        </p:nvSpPr>
        <p:spPr>
          <a:xfrm>
            <a:off x="6768429" y="3525605"/>
            <a:ext cx="4329385" cy="830997"/>
          </a:xfrm>
          <a:prstGeom prst="rect">
            <a:avLst/>
          </a:prstGeom>
          <a:noFill/>
        </p:spPr>
        <p:txBody>
          <a:bodyPr wrap="square" lIns="91440" tIns="45720" rIns="91440" bIns="45720" anchor="t">
            <a:spAutoFit/>
          </a:bodyPr>
          <a:lstStyle/>
          <a:p>
            <a:pPr marL="742950" marR="0" lvl="1" indent="-285750" algn="l" defTabSz="914400" rtl="0" eaLnBrk="1" fontAlgn="auto" latinLnBrk="0" hangingPunct="1">
              <a:lnSpc>
                <a:spcPct val="100000"/>
              </a:lnSpc>
              <a:spcBef>
                <a:spcPts val="0"/>
              </a:spcBef>
              <a:spcAft>
                <a:spcPts val="0"/>
              </a:spcAft>
              <a:buClrTx/>
              <a:buSzTx/>
              <a:buFont typeface="Arial,Sans-Serif" panose="020B0604020202020204" pitchFamily="34" charset="0"/>
              <a:buNone/>
              <a:tabLst/>
              <a:defRPr/>
            </a:pPr>
            <a:r>
              <a:rPr kumimoji="0" lang="en-GB" sz="12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Deloitte</a:t>
            </a:r>
            <a:endParaRPr kumimoji="0" lang="en-GB" sz="1200" b="1" i="0" u="none" strike="noStrike" kern="1200" cap="none" spc="0" normalizeH="0" baseline="0" noProof="0">
              <a:ln>
                <a:noFill/>
              </a:ln>
              <a:solidFill>
                <a:prstClr val="black"/>
              </a:solidFill>
              <a:effectLst/>
              <a:uLnTx/>
              <a:uFillTx/>
              <a:latin typeface="Avenir Next LT Pro"/>
              <a:ea typeface="+mn-ea"/>
              <a:cs typeface="+mn-cs"/>
            </a:endParaRP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2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Improve security, speed and accuracy of Federal Emergency Management Agency reimbursements</a:t>
            </a:r>
          </a:p>
        </p:txBody>
      </p:sp>
      <p:sp>
        <p:nvSpPr>
          <p:cNvPr id="39" name="TextBox 38">
            <a:extLst>
              <a:ext uri="{FF2B5EF4-FFF2-40B4-BE49-F238E27FC236}">
                <a16:creationId xmlns:a16="http://schemas.microsoft.com/office/drawing/2014/main" id="{67F06113-B880-855F-96DF-E95A1040C59C}"/>
              </a:ext>
            </a:extLst>
          </p:cNvPr>
          <p:cNvSpPr txBox="1"/>
          <p:nvPr/>
        </p:nvSpPr>
        <p:spPr>
          <a:xfrm>
            <a:off x="6935655" y="4408941"/>
            <a:ext cx="4186446" cy="830997"/>
          </a:xfrm>
          <a:prstGeom prst="rect">
            <a:avLst/>
          </a:prstGeom>
          <a:noFill/>
        </p:spPr>
        <p:txBody>
          <a:bodyPr wrap="square" lIns="91440" tIns="45720" rIns="91440" bIns="45720" anchor="t">
            <a:spAutoFit/>
          </a:bodyPr>
          <a:lstStyle/>
          <a:p>
            <a:pPr marL="285750" marR="0" lvl="0" indent="0" algn="l" defTabSz="914400" rtl="0" eaLnBrk="1" fontAlgn="auto" latinLnBrk="0" hangingPunct="1">
              <a:lnSpc>
                <a:spcPct val="100000"/>
              </a:lnSpc>
              <a:spcBef>
                <a:spcPts val="0"/>
              </a:spcBef>
              <a:spcAft>
                <a:spcPts val="0"/>
              </a:spcAft>
              <a:buClrTx/>
              <a:buSzTx/>
              <a:buFont typeface="Arial,Sans-Serif" panose="020B0604020202020204" pitchFamily="34" charset="0"/>
              <a:buNone/>
              <a:tabLst/>
              <a:defRPr/>
            </a:pPr>
            <a:r>
              <a:rPr kumimoji="0" lang="en-GB" sz="12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Securitize </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Calibri" panose="020F0502020204030204"/>
            </a:endParaRPr>
          </a:p>
          <a:p>
            <a:pPr marL="57150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2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Security tokens issuing platform tokenized KKR's Health Care Strategic Growth Fund II</a:t>
            </a:r>
          </a:p>
        </p:txBody>
      </p:sp>
      <p:sp>
        <p:nvSpPr>
          <p:cNvPr id="40" name="TextBox 39">
            <a:extLst>
              <a:ext uri="{FF2B5EF4-FFF2-40B4-BE49-F238E27FC236}">
                <a16:creationId xmlns:a16="http://schemas.microsoft.com/office/drawing/2014/main" id="{81245999-C0A9-49D3-F209-EBF10F2F5CE1}"/>
              </a:ext>
            </a:extLst>
          </p:cNvPr>
          <p:cNvSpPr txBox="1"/>
          <p:nvPr/>
        </p:nvSpPr>
        <p:spPr>
          <a:xfrm>
            <a:off x="6009132" y="5191817"/>
            <a:ext cx="4180854" cy="461665"/>
          </a:xfrm>
          <a:prstGeom prst="rect">
            <a:avLst/>
          </a:prstGeom>
          <a:noFill/>
        </p:spPr>
        <p:txBody>
          <a:bodyPr wrap="square" lIns="91440" tIns="45720" rIns="91440" bIns="45720" anchor="t">
            <a:spAutoFit/>
          </a:bodyPr>
          <a:lstStyle/>
          <a:p>
            <a:pPr marL="1200150" marR="0" lvl="2" indent="0" algn="l" defTabSz="914400" rtl="0" eaLnBrk="1" fontAlgn="auto" latinLnBrk="0" hangingPunct="1">
              <a:lnSpc>
                <a:spcPct val="100000"/>
              </a:lnSpc>
              <a:spcBef>
                <a:spcPts val="0"/>
              </a:spcBef>
              <a:spcAft>
                <a:spcPts val="0"/>
              </a:spcAft>
              <a:buClrTx/>
              <a:buSzTx/>
              <a:buFont typeface="Arial,Sans-Serif" panose="020B0604020202020204" pitchFamily="34" charset="0"/>
              <a:buNone/>
              <a:tabLst/>
              <a:defRPr/>
            </a:pPr>
            <a:r>
              <a:rPr kumimoji="0" lang="en-GB" sz="12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DEFYCA</a:t>
            </a:r>
          </a:p>
          <a:p>
            <a:pPr marL="148590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2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Private Debt Market</a:t>
            </a:r>
          </a:p>
        </p:txBody>
      </p:sp>
      <p:sp>
        <p:nvSpPr>
          <p:cNvPr id="41" name="TextBox 40">
            <a:extLst>
              <a:ext uri="{FF2B5EF4-FFF2-40B4-BE49-F238E27FC236}">
                <a16:creationId xmlns:a16="http://schemas.microsoft.com/office/drawing/2014/main" id="{874D8BDF-4891-AF86-427F-6D012EA8D32A}"/>
              </a:ext>
            </a:extLst>
          </p:cNvPr>
          <p:cNvSpPr txBox="1"/>
          <p:nvPr/>
        </p:nvSpPr>
        <p:spPr>
          <a:xfrm>
            <a:off x="6083027" y="5687853"/>
            <a:ext cx="5217538" cy="646331"/>
          </a:xfrm>
          <a:prstGeom prst="rect">
            <a:avLst/>
          </a:prstGeom>
          <a:noFill/>
        </p:spPr>
        <p:txBody>
          <a:bodyPr wrap="square" lIns="91440" tIns="45720" rIns="91440" bIns="45720" anchor="t">
            <a:spAutoFit/>
          </a:bodyPr>
          <a:lstStyle/>
          <a:p>
            <a:pPr marL="1200150" marR="0" lvl="2" indent="0" algn="l" defTabSz="914400" rtl="0" eaLnBrk="1" fontAlgn="auto" latinLnBrk="0" hangingPunct="1">
              <a:lnSpc>
                <a:spcPct val="100000"/>
              </a:lnSpc>
              <a:spcBef>
                <a:spcPts val="0"/>
              </a:spcBef>
              <a:spcAft>
                <a:spcPts val="0"/>
              </a:spcAft>
              <a:buClrTx/>
              <a:buSzTx/>
              <a:buFont typeface="Arial,Sans-Serif" panose="020B0604020202020204" pitchFamily="34" charset="0"/>
              <a:buNone/>
              <a:tabLst/>
              <a:defRPr/>
            </a:pPr>
            <a:r>
              <a:rPr kumimoji="0" lang="en-GB" sz="12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INX</a:t>
            </a:r>
          </a:p>
          <a:p>
            <a:pPr marL="148590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2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Regulated digital securities and cryptocurrency trading platform</a:t>
            </a:r>
            <a:endParaRPr kumimoji="0" lang="en-GB" sz="1200" b="0" i="0" u="none" strike="noStrike" kern="1200" cap="none" spc="0" normalizeH="0" baseline="0" noProof="0">
              <a:ln>
                <a:noFill/>
              </a:ln>
              <a:solidFill>
                <a:prstClr val="black"/>
              </a:solidFill>
              <a:effectLst/>
              <a:uLnTx/>
              <a:uFillTx/>
              <a:latin typeface="Avenir Next LT Pro"/>
              <a:ea typeface="+mn-ea"/>
              <a:cs typeface="Calibri"/>
            </a:endParaRPr>
          </a:p>
        </p:txBody>
      </p:sp>
      <p:sp>
        <p:nvSpPr>
          <p:cNvPr id="43" name="TextBox 42">
            <a:extLst>
              <a:ext uri="{FF2B5EF4-FFF2-40B4-BE49-F238E27FC236}">
                <a16:creationId xmlns:a16="http://schemas.microsoft.com/office/drawing/2014/main" id="{AB428D57-24BC-3595-4B1F-C9BD102FC499}"/>
              </a:ext>
            </a:extLst>
          </p:cNvPr>
          <p:cNvSpPr txBox="1"/>
          <p:nvPr/>
        </p:nvSpPr>
        <p:spPr>
          <a:xfrm>
            <a:off x="1902400" y="2964393"/>
            <a:ext cx="3921583" cy="1569660"/>
          </a:xfrm>
          <a:prstGeom prst="rect">
            <a:avLst/>
          </a:prstGeom>
          <a:noFill/>
        </p:spPr>
        <p:txBody>
          <a:bodyPr wrap="square" lIns="91440" tIns="45720" rIns="91440" bIns="45720" anchor="t">
            <a:spAutoFit/>
          </a:bodyPr>
          <a:lstStyle/>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GB" sz="1200" b="0" i="0" u="none" strike="noStrike" kern="1200" cap="none" spc="0" normalizeH="0" baseline="0" noProof="0">
                <a:ln>
                  <a:noFill/>
                </a:ln>
                <a:solidFill>
                  <a:prstClr val="black"/>
                </a:solidFill>
                <a:effectLst/>
                <a:uLnTx/>
                <a:uFillTx/>
                <a:latin typeface="Avenir Next LT Pro"/>
                <a:ea typeface="+mn-ea"/>
                <a:cs typeface="+mn-cs"/>
              </a:rPr>
              <a:t>High throughput, low fees</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GB" sz="1200" b="0" i="0" u="none" strike="noStrike" kern="1200" cap="none" spc="0" normalizeH="0" baseline="0" noProof="0">
                <a:ln>
                  <a:noFill/>
                </a:ln>
                <a:solidFill>
                  <a:prstClr val="black"/>
                </a:solidFill>
                <a:effectLst/>
                <a:uLnTx/>
                <a:uFillTx/>
                <a:latin typeface="Avenir Next LT Pro"/>
                <a:ea typeface="+mn-ea"/>
                <a:cs typeface="+mn-cs"/>
              </a:rPr>
              <a:t>Great venture networks</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GB" sz="1200" b="0" i="0" u="none" strike="noStrike" kern="1200" cap="none" spc="0" normalizeH="0" baseline="0" noProof="0">
                <a:ln>
                  <a:noFill/>
                </a:ln>
                <a:solidFill>
                  <a:prstClr val="black"/>
                </a:solidFill>
                <a:effectLst/>
                <a:uLnTx/>
                <a:uFillTx/>
                <a:latin typeface="Avenir Next LT Pro"/>
                <a:ea typeface="+mn-ea"/>
                <a:cs typeface="+mn-cs"/>
              </a:rPr>
              <a:t>EVM-compatibility, dev-friendliness</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GB" sz="1200" b="0" i="0" u="none" strike="noStrike" kern="1200" cap="none" spc="0" normalizeH="0" baseline="0" noProof="0">
                <a:ln>
                  <a:noFill/>
                </a:ln>
                <a:solidFill>
                  <a:prstClr val="black"/>
                </a:solidFill>
                <a:effectLst/>
                <a:uLnTx/>
                <a:uFillTx/>
                <a:latin typeface="Avenir Next LT Pro"/>
                <a:ea typeface="+mn-ea"/>
                <a:cs typeface="+mn-cs"/>
              </a:rPr>
              <a:t>STO capabilities and potentials</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GB" sz="1200" b="0" i="0" u="none" strike="noStrike" kern="1200" cap="none" spc="0" normalizeH="0" baseline="0" noProof="0">
                <a:ln>
                  <a:noFill/>
                </a:ln>
                <a:solidFill>
                  <a:prstClr val="black"/>
                </a:solidFill>
                <a:effectLst/>
                <a:uLnTx/>
                <a:uFillTx/>
                <a:latin typeface="Avenir Next LT Pro"/>
                <a:ea typeface="+mn-ea"/>
                <a:cs typeface="+mn-cs"/>
              </a:rPr>
              <a:t>Native privacy group</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GB" sz="1200" b="0" i="0" u="none" strike="noStrike" kern="1200" cap="none" spc="0" normalizeH="0" baseline="0" noProof="0">
                <a:ln>
                  <a:noFill/>
                </a:ln>
                <a:solidFill>
                  <a:prstClr val="black"/>
                </a:solidFill>
                <a:effectLst/>
                <a:uLnTx/>
                <a:uFillTx/>
                <a:latin typeface="Avenir Next LT Pro"/>
                <a:ea typeface="+mn-ea"/>
                <a:cs typeface="+mn-cs"/>
              </a:rPr>
              <a:t>Rare service outage, however this is a new chain</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endParaRPr kumimoji="0" lang="en-GB" sz="1200" b="0" i="0" u="none" strike="noStrike" kern="1200" cap="none" spc="0" normalizeH="0" baseline="0" noProof="0">
              <a:ln>
                <a:noFill/>
              </a:ln>
              <a:solidFill>
                <a:prstClr val="black"/>
              </a:solidFill>
              <a:effectLst/>
              <a:uLnTx/>
              <a:uFillTx/>
              <a:latin typeface="Avenir Next LT Pro"/>
              <a:ea typeface="+mn-ea"/>
              <a:cs typeface="+mn-cs"/>
            </a:endParaRPr>
          </a:p>
          <a:p>
            <a:pPr marL="285750" marR="0" lvl="1" indent="-285750" algn="l" defTabSz="914400" rtl="0" eaLnBrk="1" fontAlgn="auto" latinLnBrk="0" hangingPunct="1">
              <a:lnSpc>
                <a:spcPct val="100000"/>
              </a:lnSpc>
              <a:spcBef>
                <a:spcPts val="0"/>
              </a:spcBef>
              <a:spcAft>
                <a:spcPts val="0"/>
              </a:spcAft>
              <a:buClr>
                <a:prstClr val="black"/>
              </a:buClr>
              <a:buSzTx/>
              <a:buFont typeface="系統字體（標準體）"/>
              <a:buChar char="X"/>
              <a:tabLst/>
              <a:defRPr/>
            </a:pPr>
            <a:endParaRPr kumimoji="0" lang="en-GB" sz="12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44" name="TextBox 43">
            <a:extLst>
              <a:ext uri="{FF2B5EF4-FFF2-40B4-BE49-F238E27FC236}">
                <a16:creationId xmlns:a16="http://schemas.microsoft.com/office/drawing/2014/main" id="{EB9FBC85-3453-DEC4-2D9C-DDE2B5D49676}"/>
              </a:ext>
            </a:extLst>
          </p:cNvPr>
          <p:cNvSpPr txBox="1"/>
          <p:nvPr/>
        </p:nvSpPr>
        <p:spPr>
          <a:xfrm>
            <a:off x="1808563" y="4709659"/>
            <a:ext cx="4030795" cy="1600438"/>
          </a:xfrm>
          <a:prstGeom prst="rect">
            <a:avLst/>
          </a:prstGeom>
          <a:noFill/>
        </p:spPr>
        <p:txBody>
          <a:bodyPr wrap="square" lIns="91440" tIns="45720" rIns="91440" bIns="45720" anchor="t">
            <a:spAutoFit/>
          </a:bodyPr>
          <a:lstStyle/>
          <a:p>
            <a:pPr marL="45720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mn-ea"/>
                <a:cs typeface="Calibri"/>
              </a:rPr>
              <a:t>Digitized bonds, physical asset backed properties (e.g. Securitize, DEFYCA)</a:t>
            </a:r>
          </a:p>
          <a:p>
            <a:pPr marL="45720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mn-ea"/>
                <a:cs typeface="Calibri"/>
              </a:rPr>
              <a:t>NFT (e.g. </a:t>
            </a:r>
            <a:r>
              <a:rPr kumimoji="0" lang="en-GB" sz="1400" b="0" i="0" u="none" strike="noStrike" kern="1200" cap="none" spc="0" normalizeH="0" baseline="0" noProof="0" err="1">
                <a:ln>
                  <a:noFill/>
                </a:ln>
                <a:solidFill>
                  <a:prstClr val="black"/>
                </a:solidFill>
                <a:effectLst/>
                <a:uLnTx/>
                <a:uFillTx/>
                <a:latin typeface="Avenir Next LT Pro"/>
                <a:ea typeface="+mn-ea"/>
                <a:cs typeface="Calibri"/>
              </a:rPr>
              <a:t>Opensea</a:t>
            </a:r>
            <a:r>
              <a:rPr kumimoji="0" lang="en-GB" sz="1400" b="0" i="0" u="none" strike="noStrike" kern="1200" cap="none" spc="0" normalizeH="0" baseline="0" noProof="0">
                <a:ln>
                  <a:noFill/>
                </a:ln>
                <a:solidFill>
                  <a:prstClr val="black"/>
                </a:solidFill>
                <a:effectLst/>
                <a:uLnTx/>
                <a:uFillTx/>
                <a:latin typeface="Avenir Next LT Pro"/>
                <a:ea typeface="+mn-ea"/>
                <a:cs typeface="Calibri"/>
              </a:rPr>
              <a:t>)</a:t>
            </a:r>
          </a:p>
          <a:p>
            <a:pPr marL="45720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err="1">
                <a:ln>
                  <a:noFill/>
                </a:ln>
                <a:solidFill>
                  <a:prstClr val="black"/>
                </a:solidFill>
                <a:effectLst/>
                <a:uLnTx/>
                <a:uFillTx/>
                <a:latin typeface="Avenir Next LT Pro"/>
                <a:ea typeface="+mn-ea"/>
                <a:cs typeface="Calibri"/>
              </a:rPr>
              <a:t>DeFi</a:t>
            </a:r>
            <a:r>
              <a:rPr kumimoji="0" lang="en-GB" sz="1400" b="0" i="0" u="none" strike="noStrike" kern="1200" cap="none" spc="0" normalizeH="0" baseline="0" noProof="0">
                <a:ln>
                  <a:noFill/>
                </a:ln>
                <a:solidFill>
                  <a:prstClr val="black"/>
                </a:solidFill>
                <a:effectLst/>
                <a:uLnTx/>
                <a:uFillTx/>
                <a:latin typeface="Avenir Next LT Pro"/>
                <a:ea typeface="+mn-ea"/>
                <a:cs typeface="Calibri"/>
              </a:rPr>
              <a:t> / </a:t>
            </a:r>
            <a:r>
              <a:rPr kumimoji="0" lang="en-GB" sz="1400" b="0" i="0" u="none" strike="noStrike" kern="1200" cap="none" spc="0" normalizeH="0" baseline="0" noProof="0" err="1">
                <a:ln>
                  <a:noFill/>
                </a:ln>
                <a:solidFill>
                  <a:prstClr val="black"/>
                </a:solidFill>
                <a:effectLst/>
                <a:uLnTx/>
                <a:uFillTx/>
                <a:latin typeface="Avenir Next LT Pro"/>
                <a:ea typeface="+mn-ea"/>
                <a:cs typeface="Calibri"/>
              </a:rPr>
              <a:t>Stablecoins</a:t>
            </a:r>
            <a:endParaRPr kumimoji="0" lang="en-GB" sz="1400" b="0" i="0" u="none" strike="noStrike" kern="1200" cap="none" spc="0" normalizeH="0" baseline="0" noProof="0">
              <a:ln>
                <a:noFill/>
              </a:ln>
              <a:solidFill>
                <a:prstClr val="black"/>
              </a:solidFill>
              <a:effectLst/>
              <a:uLnTx/>
              <a:uFillTx/>
              <a:latin typeface="Avenir Next LT Pro"/>
              <a:ea typeface="+mn-ea"/>
              <a:cs typeface="Calibri"/>
            </a:endParaRPr>
          </a:p>
          <a:p>
            <a:pPr marL="91440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mn-ea"/>
                <a:cs typeface="Calibri"/>
              </a:rPr>
              <a:t>Automatic Market Maker (e.g. Trader Joe)</a:t>
            </a:r>
          </a:p>
          <a:p>
            <a:pPr marL="91440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err="1">
                <a:ln>
                  <a:noFill/>
                </a:ln>
                <a:solidFill>
                  <a:prstClr val="black"/>
                </a:solidFill>
                <a:effectLst/>
                <a:uLnTx/>
                <a:uFillTx/>
                <a:latin typeface="Avenir Next LT Pro"/>
                <a:ea typeface="+mn-ea"/>
                <a:cs typeface="Calibri"/>
              </a:rPr>
              <a:t>Stablecoins</a:t>
            </a:r>
            <a:r>
              <a:rPr kumimoji="0" lang="en-GB" sz="1400" b="0" i="0" u="none" strike="noStrike" kern="1200" cap="none" spc="0" normalizeH="0" baseline="0" noProof="0">
                <a:ln>
                  <a:noFill/>
                </a:ln>
                <a:solidFill>
                  <a:prstClr val="black"/>
                </a:solidFill>
                <a:effectLst/>
                <a:uLnTx/>
                <a:uFillTx/>
                <a:latin typeface="Avenir Next LT Pro"/>
                <a:ea typeface="+mn-ea"/>
                <a:cs typeface="Calibri"/>
              </a:rPr>
              <a:t> (e.g. USDC, USDT)</a:t>
            </a:r>
          </a:p>
        </p:txBody>
      </p:sp>
      <p:sp>
        <p:nvSpPr>
          <p:cNvPr id="45" name="TextBox 44">
            <a:extLst>
              <a:ext uri="{FF2B5EF4-FFF2-40B4-BE49-F238E27FC236}">
                <a16:creationId xmlns:a16="http://schemas.microsoft.com/office/drawing/2014/main" id="{F764650F-7963-105B-C779-2CB17D6CB589}"/>
              </a:ext>
            </a:extLst>
          </p:cNvPr>
          <p:cNvSpPr txBox="1"/>
          <p:nvPr/>
        </p:nvSpPr>
        <p:spPr>
          <a:xfrm>
            <a:off x="5841093" y="3913107"/>
            <a:ext cx="1353793" cy="307777"/>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Partnership</a:t>
            </a:r>
          </a:p>
        </p:txBody>
      </p:sp>
      <p:pic>
        <p:nvPicPr>
          <p:cNvPr id="46" name="Picture 45">
            <a:extLst>
              <a:ext uri="{FF2B5EF4-FFF2-40B4-BE49-F238E27FC236}">
                <a16:creationId xmlns:a16="http://schemas.microsoft.com/office/drawing/2014/main" id="{8F249680-8E46-61AC-2306-3516622EE2DA}"/>
              </a:ext>
            </a:extLst>
          </p:cNvPr>
          <p:cNvPicPr>
            <a:picLocks noChangeAspect="1"/>
          </p:cNvPicPr>
          <p:nvPr/>
        </p:nvPicPr>
        <p:blipFill>
          <a:blip r:embed="rId3"/>
          <a:stretch>
            <a:fillRect/>
          </a:stretch>
        </p:blipFill>
        <p:spPr>
          <a:xfrm>
            <a:off x="6255734" y="3479468"/>
            <a:ext cx="509878" cy="509878"/>
          </a:xfrm>
          <a:prstGeom prst="rect">
            <a:avLst/>
          </a:prstGeom>
        </p:spPr>
      </p:pic>
      <p:cxnSp>
        <p:nvCxnSpPr>
          <p:cNvPr id="47" name="Straight Arrow Connector 46">
            <a:extLst>
              <a:ext uri="{FF2B5EF4-FFF2-40B4-BE49-F238E27FC236}">
                <a16:creationId xmlns:a16="http://schemas.microsoft.com/office/drawing/2014/main" id="{8B9D6556-B1C4-CF54-D33B-779E7532648F}"/>
              </a:ext>
            </a:extLst>
          </p:cNvPr>
          <p:cNvCxnSpPr>
            <a:cxnSpLocks/>
          </p:cNvCxnSpPr>
          <p:nvPr/>
        </p:nvCxnSpPr>
        <p:spPr>
          <a:xfrm>
            <a:off x="6029476" y="3365042"/>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48" name="Straight Arrow Connector 47">
            <a:extLst>
              <a:ext uri="{FF2B5EF4-FFF2-40B4-BE49-F238E27FC236}">
                <a16:creationId xmlns:a16="http://schemas.microsoft.com/office/drawing/2014/main" id="{40B1DA97-6CEE-B8E3-F2E2-9F5AB32E3524}"/>
              </a:ext>
            </a:extLst>
          </p:cNvPr>
          <p:cNvCxnSpPr>
            <a:cxnSpLocks/>
          </p:cNvCxnSpPr>
          <p:nvPr/>
        </p:nvCxnSpPr>
        <p:spPr>
          <a:xfrm>
            <a:off x="6063817" y="4347063"/>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sp>
        <p:nvSpPr>
          <p:cNvPr id="7" name="Right Brace 6">
            <a:extLst>
              <a:ext uri="{FF2B5EF4-FFF2-40B4-BE49-F238E27FC236}">
                <a16:creationId xmlns:a16="http://schemas.microsoft.com/office/drawing/2014/main" id="{786A26A9-3D6E-C935-F550-BD7F236F6DC4}"/>
              </a:ext>
            </a:extLst>
          </p:cNvPr>
          <p:cNvSpPr/>
          <p:nvPr/>
        </p:nvSpPr>
        <p:spPr>
          <a:xfrm>
            <a:off x="11092805" y="4436580"/>
            <a:ext cx="170329" cy="1856969"/>
          </a:xfrm>
          <a:prstGeom prst="rightBrace">
            <a:avLst/>
          </a:prstGeom>
          <a:ln w="28575"/>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4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3" name="TextBox 2">
            <a:extLst>
              <a:ext uri="{FF2B5EF4-FFF2-40B4-BE49-F238E27FC236}">
                <a16:creationId xmlns:a16="http://schemas.microsoft.com/office/drawing/2014/main" id="{7869B053-1B37-A559-2B7D-A6FC9939CC78}"/>
              </a:ext>
            </a:extLst>
          </p:cNvPr>
          <p:cNvSpPr txBox="1"/>
          <p:nvPr/>
        </p:nvSpPr>
        <p:spPr>
          <a:xfrm>
            <a:off x="11292286" y="5031035"/>
            <a:ext cx="1196249"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prstClr val="black"/>
                </a:solidFill>
                <a:effectLst/>
                <a:uLnTx/>
                <a:uFillTx/>
                <a:latin typeface="Calibri" panose="020F0502020204030204"/>
                <a:ea typeface="+mn-ea"/>
                <a:cs typeface="Calibri"/>
              </a:rPr>
              <a:t>Security Token</a:t>
            </a:r>
          </a:p>
        </p:txBody>
      </p:sp>
      <p:sp>
        <p:nvSpPr>
          <p:cNvPr id="5" name="TextBox 4">
            <a:extLst>
              <a:ext uri="{FF2B5EF4-FFF2-40B4-BE49-F238E27FC236}">
                <a16:creationId xmlns:a16="http://schemas.microsoft.com/office/drawing/2014/main" id="{0F81FBC1-9850-D4FB-A45C-DB63F425F47C}"/>
              </a:ext>
            </a:extLst>
          </p:cNvPr>
          <p:cNvSpPr txBox="1"/>
          <p:nvPr/>
        </p:nvSpPr>
        <p:spPr>
          <a:xfrm>
            <a:off x="1908574" y="913671"/>
            <a:ext cx="3945555" cy="195438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100" b="0" i="0" u="none" strike="noStrike" kern="1200" cap="none" spc="0" normalizeH="0" baseline="0" noProof="0">
                <a:ln>
                  <a:noFill/>
                </a:ln>
                <a:solidFill>
                  <a:prstClr val="black"/>
                </a:solidFill>
                <a:effectLst/>
                <a:uLnTx/>
                <a:uFillTx/>
                <a:latin typeface="Avenir Next LT Pro"/>
                <a:ea typeface="+mn-ea"/>
                <a:cs typeface="+mn-cs"/>
              </a:rPr>
              <a:t>Released in 2020</a:t>
            </a:r>
            <a:endParaRPr kumimoji="0" lang="en-US" sz="1100" b="0" i="0" u="none" strike="noStrike" kern="1200" cap="none" spc="0" normalizeH="0" baseline="0" noProof="0">
              <a:ln>
                <a:noFill/>
              </a:ln>
              <a:solidFill>
                <a:prstClr val="black"/>
              </a:solidFill>
              <a:effectLst/>
              <a:uLnTx/>
              <a:uFillTx/>
              <a:latin typeface="Avenir Next LT Pro"/>
              <a:ea typeface="+mn-ea"/>
              <a:cs typeface="Calibri" panose="020F0502020204030204"/>
            </a:endParaRP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1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2 sec block</a:t>
            </a:r>
            <a:r>
              <a:rPr kumimoji="0" lang="en-US" sz="11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time and </a:t>
            </a:r>
            <a:r>
              <a:rPr kumimoji="0" lang="en-US" sz="11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4500 TPS throughput</a:t>
            </a: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1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Three-chain structure:</a:t>
            </a:r>
          </a:p>
          <a:p>
            <a:pPr marL="800100" marR="0" lvl="1"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1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C-chain: EVM solidity smart contract execution layer</a:t>
            </a:r>
          </a:p>
          <a:p>
            <a:pPr marL="800100" marR="0" lvl="1"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1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P-chain: validators, subnet operations </a:t>
            </a:r>
          </a:p>
          <a:p>
            <a:pPr marL="800100" marR="0" lvl="1"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100" b="0" i="0" u="none" strike="noStrike" kern="1200" cap="none" spc="0" normalizeH="0" baseline="0" noProof="0">
                <a:ln>
                  <a:noFill/>
                </a:ln>
                <a:solidFill>
                  <a:prstClr val="black"/>
                </a:solidFill>
                <a:effectLst/>
                <a:uLnTx/>
                <a:uFillTx/>
                <a:latin typeface="Avenir Next LT Pro"/>
                <a:ea typeface="+mn-ea"/>
                <a:cs typeface="Calibri" panose="020F0502020204030204"/>
              </a:rPr>
              <a:t>X-chain: native token (AVAX) operations (e.g. trading)</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a:ln>
                  <a:noFill/>
                </a:ln>
                <a:solidFill>
                  <a:prstClr val="black"/>
                </a:solidFill>
                <a:effectLst/>
                <a:uLnTx/>
                <a:uFillTx/>
                <a:latin typeface="Avenir Next LT Pro"/>
                <a:ea typeface="+mn-ea"/>
                <a:cs typeface="Calibri" panose="020F0502020204030204"/>
              </a:rPr>
              <a:t>Private/Permissioned subnet using Primary Network validators agreeing to run the same Virtual Machines (VM) with its own rules</a:t>
            </a:r>
          </a:p>
        </p:txBody>
      </p:sp>
      <p:sp>
        <p:nvSpPr>
          <p:cNvPr id="6" name="Rectangle 12">
            <a:extLst>
              <a:ext uri="{FF2B5EF4-FFF2-40B4-BE49-F238E27FC236}">
                <a16:creationId xmlns:a16="http://schemas.microsoft.com/office/drawing/2014/main" id="{5C93A21F-BB7D-0967-50AB-1C7D64F6FFE6}"/>
              </a:ext>
            </a:extLst>
          </p:cNvPr>
          <p:cNvSpPr/>
          <p:nvPr/>
        </p:nvSpPr>
        <p:spPr>
          <a:xfrm>
            <a:off x="28575" y="6492875"/>
            <a:ext cx="11156649" cy="363894"/>
          </a:xfrm>
          <a:prstGeom prst="rect">
            <a:avLst/>
          </a:prstGeom>
          <a:solidFill>
            <a:srgbClr val="1F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404231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6A77E-DEDD-0B64-87A4-1ACF0308F5AD}"/>
              </a:ext>
            </a:extLst>
          </p:cNvPr>
          <p:cNvSpPr>
            <a:spLocks noGrp="1"/>
          </p:cNvSpPr>
          <p:nvPr>
            <p:ph type="title"/>
          </p:nvPr>
        </p:nvSpPr>
        <p:spPr/>
        <p:txBody>
          <a:bodyPr/>
          <a:lstStyle/>
          <a:p>
            <a:r>
              <a:rPr lang="en-GB" err="1">
                <a:latin typeface="Avenir Next LT Pro"/>
              </a:rPr>
              <a:t>Polkadot</a:t>
            </a:r>
            <a:r>
              <a:rPr lang="en-GB">
                <a:latin typeface="Avenir Next LT Pro"/>
              </a:rPr>
              <a:t> (DOT)</a:t>
            </a:r>
            <a:endParaRPr lang="en-US"/>
          </a:p>
        </p:txBody>
      </p:sp>
      <p:sp>
        <p:nvSpPr>
          <p:cNvPr id="4" name="Slide Number Placeholder 3">
            <a:extLst>
              <a:ext uri="{FF2B5EF4-FFF2-40B4-BE49-F238E27FC236}">
                <a16:creationId xmlns:a16="http://schemas.microsoft.com/office/drawing/2014/main" id="{DEE8FFDA-58E1-24D3-9A47-E954D3C7355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F5FF29-4ACE-AC4F-9E8A-57C4F53DD435}" type="slidenum">
              <a:rPr kumimoji="0" lang="en-US" sz="1200" b="0" i="0" u="none" strike="noStrike" kern="1200" cap="none" spc="0" normalizeH="0" baseline="0" noProof="0" smtClean="0">
                <a:ln>
                  <a:noFill/>
                </a:ln>
                <a:solidFill>
                  <a:prstClr val="white"/>
                </a:solidFill>
                <a:effectLst/>
                <a:uLnTx/>
                <a:uFillTx/>
                <a:latin typeface="Avenir Next LT Pro" panose="020B0504020202020204" pitchFamily="34"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white"/>
              </a:solidFill>
              <a:effectLst/>
              <a:uLnTx/>
              <a:uFillTx/>
              <a:latin typeface="Avenir Next LT Pro" panose="020B0504020202020204" pitchFamily="34" charset="77"/>
              <a:ea typeface="+mn-ea"/>
              <a:cs typeface="+mn-cs"/>
            </a:endParaRPr>
          </a:p>
        </p:txBody>
      </p:sp>
      <p:sp>
        <p:nvSpPr>
          <p:cNvPr id="5" name="Rectangle 4">
            <a:extLst>
              <a:ext uri="{FF2B5EF4-FFF2-40B4-BE49-F238E27FC236}">
                <a16:creationId xmlns:a16="http://schemas.microsoft.com/office/drawing/2014/main" id="{3D181DE3-E8CD-CF9A-F66F-22D8A8AD6ED5}"/>
              </a:ext>
            </a:extLst>
          </p:cNvPr>
          <p:cNvSpPr/>
          <p:nvPr/>
        </p:nvSpPr>
        <p:spPr>
          <a:xfrm>
            <a:off x="714453" y="1220377"/>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Background</a:t>
            </a:r>
          </a:p>
        </p:txBody>
      </p:sp>
      <p:sp>
        <p:nvSpPr>
          <p:cNvPr id="6" name="Rectangle 5">
            <a:extLst>
              <a:ext uri="{FF2B5EF4-FFF2-40B4-BE49-F238E27FC236}">
                <a16:creationId xmlns:a16="http://schemas.microsoft.com/office/drawing/2014/main" id="{B6E03144-5793-F778-CA02-CD793BC2959C}"/>
              </a:ext>
            </a:extLst>
          </p:cNvPr>
          <p:cNvSpPr/>
          <p:nvPr/>
        </p:nvSpPr>
        <p:spPr>
          <a:xfrm>
            <a:off x="714453" y="2941576"/>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HK" sz="1400" b="1" i="0" u="none" strike="noStrike" kern="1200" cap="none" spc="0" normalizeH="0" baseline="0" noProof="0">
                <a:ln>
                  <a:noFill/>
                </a:ln>
                <a:solidFill>
                  <a:prstClr val="white"/>
                </a:solidFill>
                <a:effectLst/>
                <a:uLnTx/>
                <a:uFillTx/>
                <a:latin typeface="Avenir Next LT Pro"/>
                <a:ea typeface="新細明體" panose="02020500000000000000" pitchFamily="18" charset="-120"/>
                <a:cs typeface="+mn-cs"/>
              </a:rPr>
              <a:t>Pros and Cons</a:t>
            </a:r>
          </a:p>
        </p:txBody>
      </p:sp>
      <p:sp>
        <p:nvSpPr>
          <p:cNvPr id="7" name="Rectangle 6">
            <a:extLst>
              <a:ext uri="{FF2B5EF4-FFF2-40B4-BE49-F238E27FC236}">
                <a16:creationId xmlns:a16="http://schemas.microsoft.com/office/drawing/2014/main" id="{179F0B75-F252-493D-A1FD-60F37A44E66D}"/>
              </a:ext>
            </a:extLst>
          </p:cNvPr>
          <p:cNvSpPr/>
          <p:nvPr/>
        </p:nvSpPr>
        <p:spPr>
          <a:xfrm>
            <a:off x="714453" y="4658178"/>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Use Cases</a:t>
            </a:r>
          </a:p>
        </p:txBody>
      </p:sp>
      <p:sp>
        <p:nvSpPr>
          <p:cNvPr id="15" name="Rectangle 14">
            <a:extLst>
              <a:ext uri="{FF2B5EF4-FFF2-40B4-BE49-F238E27FC236}">
                <a16:creationId xmlns:a16="http://schemas.microsoft.com/office/drawing/2014/main" id="{EECE45B4-FE0B-34A6-A4BD-889BFDBBEBC0}"/>
              </a:ext>
            </a:extLst>
          </p:cNvPr>
          <p:cNvSpPr/>
          <p:nvPr/>
        </p:nvSpPr>
        <p:spPr>
          <a:xfrm>
            <a:off x="7441918" y="1196431"/>
            <a:ext cx="3936607" cy="5111736"/>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6" name="Rectangle 15">
            <a:extLst>
              <a:ext uri="{FF2B5EF4-FFF2-40B4-BE49-F238E27FC236}">
                <a16:creationId xmlns:a16="http://schemas.microsoft.com/office/drawing/2014/main" id="{E9E6E072-EE29-ADE8-651F-C2CDEF4DB8B4}"/>
              </a:ext>
            </a:extLst>
          </p:cNvPr>
          <p:cNvSpPr/>
          <p:nvPr/>
        </p:nvSpPr>
        <p:spPr>
          <a:xfrm>
            <a:off x="2184815" y="2923211"/>
            <a:ext cx="3961538"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7" name="Rectangle 16">
            <a:extLst>
              <a:ext uri="{FF2B5EF4-FFF2-40B4-BE49-F238E27FC236}">
                <a16:creationId xmlns:a16="http://schemas.microsoft.com/office/drawing/2014/main" id="{F0CC8AD9-CC72-A992-3A99-E77AFB2427F9}"/>
              </a:ext>
            </a:extLst>
          </p:cNvPr>
          <p:cNvSpPr/>
          <p:nvPr/>
        </p:nvSpPr>
        <p:spPr>
          <a:xfrm>
            <a:off x="2178872" y="4671887"/>
            <a:ext cx="3961537"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8" name="Rectangle 17">
            <a:extLst>
              <a:ext uri="{FF2B5EF4-FFF2-40B4-BE49-F238E27FC236}">
                <a16:creationId xmlns:a16="http://schemas.microsoft.com/office/drawing/2014/main" id="{E4DE3EB8-58C3-6E4E-444D-89E31EF8AB76}"/>
              </a:ext>
            </a:extLst>
          </p:cNvPr>
          <p:cNvSpPr/>
          <p:nvPr/>
        </p:nvSpPr>
        <p:spPr>
          <a:xfrm>
            <a:off x="2178871" y="1220377"/>
            <a:ext cx="3961538"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30" name="TextBox 29">
            <a:extLst>
              <a:ext uri="{FF2B5EF4-FFF2-40B4-BE49-F238E27FC236}">
                <a16:creationId xmlns:a16="http://schemas.microsoft.com/office/drawing/2014/main" id="{75B27CDF-5396-BC8F-4311-DAA0E511BE10}"/>
              </a:ext>
            </a:extLst>
          </p:cNvPr>
          <p:cNvSpPr txBox="1"/>
          <p:nvPr/>
        </p:nvSpPr>
        <p:spPr>
          <a:xfrm>
            <a:off x="6121584" y="3899082"/>
            <a:ext cx="1353793" cy="307777"/>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Partnership</a:t>
            </a:r>
          </a:p>
        </p:txBody>
      </p:sp>
      <p:pic>
        <p:nvPicPr>
          <p:cNvPr id="32" name="Picture 31">
            <a:extLst>
              <a:ext uri="{FF2B5EF4-FFF2-40B4-BE49-F238E27FC236}">
                <a16:creationId xmlns:a16="http://schemas.microsoft.com/office/drawing/2014/main" id="{57C7B639-E25B-CC4D-5D42-9DEC896BEEE8}"/>
              </a:ext>
            </a:extLst>
          </p:cNvPr>
          <p:cNvPicPr>
            <a:picLocks noChangeAspect="1"/>
          </p:cNvPicPr>
          <p:nvPr/>
        </p:nvPicPr>
        <p:blipFill>
          <a:blip r:embed="rId3"/>
          <a:stretch>
            <a:fillRect/>
          </a:stretch>
        </p:blipFill>
        <p:spPr>
          <a:xfrm>
            <a:off x="6536225" y="3465443"/>
            <a:ext cx="509878" cy="509878"/>
          </a:xfrm>
          <a:prstGeom prst="rect">
            <a:avLst/>
          </a:prstGeom>
        </p:spPr>
      </p:pic>
      <p:cxnSp>
        <p:nvCxnSpPr>
          <p:cNvPr id="34" name="Straight Arrow Connector 33">
            <a:extLst>
              <a:ext uri="{FF2B5EF4-FFF2-40B4-BE49-F238E27FC236}">
                <a16:creationId xmlns:a16="http://schemas.microsoft.com/office/drawing/2014/main" id="{511E76A0-C025-8AD4-7B70-58E62D93C047}"/>
              </a:ext>
            </a:extLst>
          </p:cNvPr>
          <p:cNvCxnSpPr>
            <a:cxnSpLocks/>
          </p:cNvCxnSpPr>
          <p:nvPr/>
        </p:nvCxnSpPr>
        <p:spPr>
          <a:xfrm>
            <a:off x="6309967" y="3351017"/>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37" name="Straight Arrow Connector 36">
            <a:extLst>
              <a:ext uri="{FF2B5EF4-FFF2-40B4-BE49-F238E27FC236}">
                <a16:creationId xmlns:a16="http://schemas.microsoft.com/office/drawing/2014/main" id="{B54C12BD-CF46-18C2-C131-E77F1437B682}"/>
              </a:ext>
            </a:extLst>
          </p:cNvPr>
          <p:cNvCxnSpPr>
            <a:cxnSpLocks/>
          </p:cNvCxnSpPr>
          <p:nvPr/>
        </p:nvCxnSpPr>
        <p:spPr>
          <a:xfrm>
            <a:off x="6344308" y="4333038"/>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sp>
        <p:nvSpPr>
          <p:cNvPr id="3" name="TextBox 2">
            <a:extLst>
              <a:ext uri="{FF2B5EF4-FFF2-40B4-BE49-F238E27FC236}">
                <a16:creationId xmlns:a16="http://schemas.microsoft.com/office/drawing/2014/main" id="{CCD19FA6-C781-F061-F84F-1996E4E0C9A4}"/>
              </a:ext>
            </a:extLst>
          </p:cNvPr>
          <p:cNvSpPr txBox="1"/>
          <p:nvPr/>
        </p:nvSpPr>
        <p:spPr>
          <a:xfrm>
            <a:off x="7475832" y="1659285"/>
            <a:ext cx="3709392" cy="3539430"/>
          </a:xfrm>
          <a:prstGeom prst="rect">
            <a:avLst/>
          </a:prstGeom>
          <a:noFill/>
        </p:spPr>
        <p:txBody>
          <a:bodyPr wrap="square" lIns="91440" tIns="45720" rIns="91440" bIns="45720" anchor="t">
            <a:spAutoFit/>
          </a:bodyPr>
          <a:lstStyle/>
          <a:p>
            <a:pPr marL="457200" marR="0" lvl="1" indent="-285750" algn="l" defTabSz="914400" rtl="0" eaLnBrk="1" fontAlgn="auto" latinLnBrk="0" hangingPunct="1">
              <a:lnSpc>
                <a:spcPct val="100000"/>
              </a:lnSpc>
              <a:spcBef>
                <a:spcPts val="0"/>
              </a:spcBef>
              <a:spcAft>
                <a:spcPts val="0"/>
              </a:spcAft>
              <a:buClrTx/>
              <a:buSzTx/>
              <a:buFontTx/>
              <a:buNone/>
              <a:tabLst/>
              <a:defRPr/>
            </a:pPr>
            <a:r>
              <a:rPr kumimoji="0" lang="en-GB" sz="1400" b="1"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Parachain</a:t>
            </a:r>
            <a:endParaRPr kumimoji="0" lang="en-GB" sz="14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endParaRPr>
          </a:p>
          <a:p>
            <a:pPr marL="45720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Astar</a:t>
            </a:r>
            <a:endPar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endParaRPr>
          </a:p>
          <a:p>
            <a:pPr marL="91440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Sony</a:t>
            </a:r>
          </a:p>
          <a:p>
            <a:pPr marL="91440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Shibuya City</a:t>
            </a:r>
          </a:p>
          <a:p>
            <a:pPr marL="45720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Polymesh</a:t>
            </a:r>
            <a:endPar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endParaRPr>
          </a:p>
          <a:p>
            <a:pPr marL="91440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Shinhan</a:t>
            </a: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Securities Ltd</a:t>
            </a:r>
          </a:p>
          <a:p>
            <a:pPr marL="91440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panose="020B0504020202020204" pitchFamily="34" charset="77"/>
                <a:ea typeface="Calibri" panose="020F0502020204030204"/>
                <a:cs typeface="Calibri" panose="020F0502020204030204"/>
              </a:rPr>
              <a:t>Stably </a:t>
            </a:r>
          </a:p>
          <a:p>
            <a:pPr marL="45720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err="1">
                <a:ln>
                  <a:noFill/>
                </a:ln>
                <a:solidFill>
                  <a:prstClr val="black"/>
                </a:solidFill>
                <a:effectLst/>
                <a:uLnTx/>
                <a:uFillTx/>
                <a:latin typeface="Avenir Next LT Pro" panose="020B0504020202020204" pitchFamily="34" charset="77"/>
                <a:ea typeface="Calibri" panose="020F0502020204030204"/>
                <a:cs typeface="Calibri" panose="020F0502020204030204"/>
              </a:rPr>
              <a:t>Polymesh</a:t>
            </a:r>
            <a:endParaRPr kumimoji="0" lang="en-GB" sz="1400" b="0" i="0" u="none" strike="noStrike" kern="1200" cap="none" spc="0" normalizeH="0" baseline="0" noProof="0">
              <a:ln>
                <a:noFill/>
              </a:ln>
              <a:solidFill>
                <a:prstClr val="black"/>
              </a:solidFill>
              <a:effectLst/>
              <a:uLnTx/>
              <a:uFillTx/>
              <a:latin typeface="Avenir Next LT Pro" panose="020B0504020202020204" pitchFamily="34" charset="77"/>
              <a:ea typeface="Calibri" panose="020F0502020204030204"/>
              <a:cs typeface="Calibri" panose="020F0502020204030204"/>
            </a:endParaRPr>
          </a:p>
          <a:p>
            <a:pPr marL="91440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panose="020B0504020202020204" pitchFamily="34" charset="77"/>
                <a:ea typeface="Calibri" panose="020F0502020204030204"/>
                <a:cs typeface="Calibri" panose="020F0502020204030204"/>
              </a:rPr>
              <a:t>Security Token Offering</a:t>
            </a:r>
            <a:endParaRPr kumimoji="0" lang="en-GB" sz="1400" b="1" i="0" u="none" strike="noStrike" kern="1200" cap="none" spc="0" normalizeH="0" baseline="0" noProof="0">
              <a:ln>
                <a:noFill/>
              </a:ln>
              <a:solidFill>
                <a:prstClr val="black"/>
              </a:solidFill>
              <a:effectLst/>
              <a:uLnTx/>
              <a:uFillTx/>
              <a:latin typeface="Avenir Next LT Pro" panose="020B0504020202020204" pitchFamily="34" charset="77"/>
              <a:ea typeface="Calibri" panose="020F0502020204030204"/>
              <a:cs typeface="Calibri" panose="020F0502020204030204"/>
            </a:endParaRPr>
          </a:p>
          <a:p>
            <a:pPr marL="45720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panose="020B0504020202020204" pitchFamily="34" charset="77"/>
                <a:ea typeface="Calibri" panose="020F0502020204030204"/>
                <a:cs typeface="Calibri" panose="020F0502020204030204"/>
              </a:rPr>
              <a:t>Moonbeam</a:t>
            </a:r>
          </a:p>
          <a:p>
            <a:pPr marL="91440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panose="020B0504020202020204" pitchFamily="34" charset="77"/>
                <a:ea typeface="Calibri" panose="020F0502020204030204"/>
                <a:cs typeface="Calibri" panose="020F0502020204030204"/>
              </a:rPr>
              <a:t>Full EVM-compatibility with high throughput and low fees</a:t>
            </a:r>
            <a:endParaRPr kumimoji="0" lang="en-US" sz="1400" b="0" i="0" u="none" strike="noStrike" kern="1200" cap="none" spc="0" normalizeH="0" baseline="0" noProof="0">
              <a:ln>
                <a:noFill/>
              </a:ln>
              <a:solidFill>
                <a:prstClr val="black"/>
              </a:solidFill>
              <a:effectLst/>
              <a:uLnTx/>
              <a:uFillTx/>
              <a:latin typeface="Avenir Next LT Pro" panose="020B0504020202020204" pitchFamily="34" charset="77"/>
              <a:ea typeface="Calibri" panose="020F0502020204030204"/>
              <a:cs typeface="Calibri" panose="020F0502020204030204"/>
            </a:endParaRPr>
          </a:p>
          <a:p>
            <a:pPr marL="1200150" marR="0" lvl="2" indent="-285750" algn="l" defTabSz="914400" rtl="0" eaLnBrk="1" fontAlgn="auto" latinLnBrk="0" hangingPunct="1">
              <a:lnSpc>
                <a:spcPct val="100000"/>
              </a:lnSpc>
              <a:spcBef>
                <a:spcPts val="0"/>
              </a:spcBef>
              <a:spcAft>
                <a:spcPts val="0"/>
              </a:spcAft>
              <a:buClrTx/>
              <a:buSzTx/>
              <a:buFont typeface="Arial,Sans-Serif" panose="020B0604020202020204" pitchFamily="34" charset="0"/>
              <a:buChar char="•"/>
              <a:tabLst/>
              <a:defRPr/>
            </a:pPr>
            <a:endParaRPr kumimoji="0" lang="en-GB" sz="1400" b="0" i="0" u="none" strike="noStrike" kern="1200" cap="none" spc="0" normalizeH="0" baseline="0" noProof="0">
              <a:ln>
                <a:noFill/>
              </a:ln>
              <a:solidFill>
                <a:prstClr val="black"/>
              </a:solidFill>
              <a:effectLst/>
              <a:uLnTx/>
              <a:uFillTx/>
              <a:latin typeface="Calibri" panose="020F0502020204030204"/>
              <a:ea typeface="Calibri" panose="020F0502020204030204"/>
              <a:cs typeface="Calibri" panose="020F0502020204030204"/>
            </a:endParaRPr>
          </a:p>
          <a:p>
            <a:pPr marL="91440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1400" b="1" i="0" u="none" strike="noStrike" kern="1200" cap="none" spc="0" normalizeH="0" baseline="0" noProof="0">
              <a:ln>
                <a:noFill/>
              </a:ln>
              <a:solidFill>
                <a:prstClr val="black"/>
              </a:solidFill>
              <a:effectLst/>
              <a:uLnTx/>
              <a:uFillTx/>
              <a:latin typeface="Calibri"/>
              <a:ea typeface="Calibri" panose="020F0502020204030204"/>
              <a:cs typeface="Calibri" panose="020F0502020204030204"/>
            </a:endParaRPr>
          </a:p>
          <a:p>
            <a:pPr marL="45720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1400" b="1" i="0" u="none" strike="noStrike" kern="1200" cap="none" spc="0" normalizeH="0" baseline="0" noProof="0">
              <a:ln>
                <a:noFill/>
              </a:ln>
              <a:solidFill>
                <a:prstClr val="black"/>
              </a:solidFill>
              <a:effectLst/>
              <a:uLnTx/>
              <a:uFillTx/>
              <a:latin typeface="Calibri"/>
              <a:ea typeface="Calibri" panose="020F0502020204030204"/>
              <a:cs typeface="Calibri" panose="020F0502020204030204"/>
            </a:endParaRPr>
          </a:p>
          <a:p>
            <a:pPr marL="91440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endParaRPr>
          </a:p>
        </p:txBody>
      </p:sp>
      <p:sp>
        <p:nvSpPr>
          <p:cNvPr id="8" name="TextBox 7">
            <a:extLst>
              <a:ext uri="{FF2B5EF4-FFF2-40B4-BE49-F238E27FC236}">
                <a16:creationId xmlns:a16="http://schemas.microsoft.com/office/drawing/2014/main" id="{76BE9792-C23B-346D-551A-4889F7A39BD5}"/>
              </a:ext>
            </a:extLst>
          </p:cNvPr>
          <p:cNvSpPr txBox="1"/>
          <p:nvPr/>
        </p:nvSpPr>
        <p:spPr>
          <a:xfrm>
            <a:off x="7437978" y="4248773"/>
            <a:ext cx="2355872" cy="523220"/>
          </a:xfrm>
          <a:prstGeom prst="rect">
            <a:avLst/>
          </a:prstGeom>
          <a:noFill/>
        </p:spPr>
        <p:txBody>
          <a:bodyPr wrap="square" lIns="91440" tIns="45720" rIns="91440" bIns="45720" anchor="t">
            <a:spAutoFit/>
          </a:bodyPr>
          <a:lstStyle/>
          <a:p>
            <a:pPr marL="457200" marR="0" lvl="1" indent="-285750" algn="l" defTabSz="914400" rtl="0" eaLnBrk="1" fontAlgn="auto" latinLnBrk="0" hangingPunct="1">
              <a:lnSpc>
                <a:spcPct val="100000"/>
              </a:lnSpc>
              <a:spcBef>
                <a:spcPts val="0"/>
              </a:spcBef>
              <a:spcAft>
                <a:spcPts val="0"/>
              </a:spcAft>
              <a:buClrTx/>
              <a:buSzTx/>
              <a:buFontTx/>
              <a:buNone/>
              <a:tabLst/>
              <a:defRPr/>
            </a:pPr>
            <a:r>
              <a:rPr kumimoji="0" lang="en-GB" sz="1400" b="1"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Revolut</a:t>
            </a: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a:t>
            </a:r>
          </a:p>
          <a:p>
            <a:pPr marL="514350" marR="0" lvl="1"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Virtual Bank</a:t>
            </a:r>
            <a:endParaRPr kumimoji="0" lang="en-US"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endParaRPr>
          </a:p>
        </p:txBody>
      </p:sp>
      <p:sp>
        <p:nvSpPr>
          <p:cNvPr id="9" name="TextBox 8">
            <a:extLst>
              <a:ext uri="{FF2B5EF4-FFF2-40B4-BE49-F238E27FC236}">
                <a16:creationId xmlns:a16="http://schemas.microsoft.com/office/drawing/2014/main" id="{61A2469A-B46B-9AE5-D470-1C22EDF9BCA1}"/>
              </a:ext>
            </a:extLst>
          </p:cNvPr>
          <p:cNvSpPr txBox="1"/>
          <p:nvPr/>
        </p:nvSpPr>
        <p:spPr>
          <a:xfrm>
            <a:off x="2185962" y="2949210"/>
            <a:ext cx="3954448" cy="1615827"/>
          </a:xfrm>
          <a:prstGeom prst="rect">
            <a:avLst/>
          </a:prstGeom>
          <a:noFill/>
        </p:spPr>
        <p:txBody>
          <a:bodyPr wrap="square" lIns="91440" tIns="45720" rIns="91440" bIns="45720" anchor="t">
            <a:spAutoFit/>
          </a:bodyPr>
          <a:lstStyle/>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GB" sz="1100" b="0" i="0" u="none" strike="noStrike" kern="1200" cap="none" spc="0" normalizeH="0" baseline="0" noProof="0">
                <a:ln>
                  <a:noFill/>
                </a:ln>
                <a:solidFill>
                  <a:prstClr val="black"/>
                </a:solidFill>
                <a:effectLst/>
                <a:uLnTx/>
                <a:uFillTx/>
                <a:latin typeface="Avenir Next LT Pro"/>
                <a:ea typeface="+mn-ea"/>
                <a:cs typeface="+mn-cs"/>
              </a:rPr>
              <a:t>High throughput, low fees</a:t>
            </a:r>
            <a:endParaRPr kumimoji="0" lang="zh-TW" altLang="en-US" sz="110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endParaRP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GB" sz="1100" b="0" i="0" u="none" strike="noStrike" kern="1200" cap="none" spc="0" normalizeH="0" baseline="0" noProof="0">
                <a:ln>
                  <a:noFill/>
                </a:ln>
                <a:solidFill>
                  <a:prstClr val="black"/>
                </a:solidFill>
                <a:effectLst/>
                <a:uLnTx/>
                <a:uFillTx/>
                <a:latin typeface="Avenir Next LT Pro"/>
                <a:ea typeface="+mn-ea"/>
                <a:cs typeface="+mn-cs"/>
              </a:rPr>
              <a:t>Projects owns their blockchain while sharing </a:t>
            </a:r>
            <a:r>
              <a:rPr kumimoji="0" lang="en-GB" sz="1100" b="0" i="0" u="none" strike="noStrike" kern="1200" cap="none" spc="0" normalizeH="0" baseline="0" noProof="0" err="1">
                <a:ln>
                  <a:noFill/>
                </a:ln>
                <a:solidFill>
                  <a:prstClr val="black"/>
                </a:solidFill>
                <a:effectLst/>
                <a:uLnTx/>
                <a:uFillTx/>
                <a:latin typeface="Avenir Next LT Pro"/>
                <a:ea typeface="+mn-ea"/>
                <a:cs typeface="+mn-cs"/>
              </a:rPr>
              <a:t>Polkadot's</a:t>
            </a:r>
            <a:r>
              <a:rPr kumimoji="0" lang="en-GB" sz="1100" b="0" i="0" u="none" strike="noStrike" kern="1200" cap="none" spc="0" normalizeH="0" baseline="0" noProof="0">
                <a:ln>
                  <a:noFill/>
                </a:ln>
                <a:solidFill>
                  <a:prstClr val="black"/>
                </a:solidFill>
                <a:effectLst/>
                <a:uLnTx/>
                <a:uFillTx/>
                <a:latin typeface="Avenir Next LT Pro"/>
                <a:ea typeface="+mn-ea"/>
                <a:cs typeface="+mn-cs"/>
              </a:rPr>
              <a:t> pooled security</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GB" sz="1100" b="0" i="0" u="none" strike="noStrike" kern="1200" cap="none" spc="0" normalizeH="0" baseline="0" noProof="0" err="1">
                <a:ln>
                  <a:noFill/>
                </a:ln>
                <a:solidFill>
                  <a:prstClr val="black"/>
                </a:solidFill>
                <a:effectLst/>
                <a:uLnTx/>
                <a:uFillTx/>
                <a:latin typeface="Avenir Next LT Pro"/>
                <a:ea typeface="+mn-ea"/>
                <a:cs typeface="+mn-cs"/>
              </a:rPr>
              <a:t>Parachains</a:t>
            </a:r>
            <a:r>
              <a:rPr kumimoji="0" lang="en-GB" sz="1100" b="0" i="0" u="none" strike="noStrike" kern="1200" cap="none" spc="0" normalizeH="0" baseline="0" noProof="0">
                <a:ln>
                  <a:noFill/>
                </a:ln>
                <a:solidFill>
                  <a:prstClr val="black"/>
                </a:solidFill>
                <a:effectLst/>
                <a:uLnTx/>
                <a:uFillTx/>
                <a:latin typeface="Avenir Next LT Pro"/>
                <a:ea typeface="+mn-ea"/>
                <a:cs typeface="+mn-cs"/>
              </a:rPr>
              <a:t> are inherently interoperable, making it easier to bridge assets over different </a:t>
            </a:r>
            <a:r>
              <a:rPr kumimoji="0" lang="en-GB" sz="1100" b="0" i="0" u="none" strike="noStrike" kern="1200" cap="none" spc="0" normalizeH="0" baseline="0" noProof="0" err="1">
                <a:ln>
                  <a:noFill/>
                </a:ln>
                <a:solidFill>
                  <a:prstClr val="black"/>
                </a:solidFill>
                <a:effectLst/>
                <a:uLnTx/>
                <a:uFillTx/>
                <a:latin typeface="Avenir Next LT Pro"/>
                <a:ea typeface="+mn-ea"/>
                <a:cs typeface="+mn-cs"/>
              </a:rPr>
              <a:t>parachain</a:t>
            </a:r>
            <a:r>
              <a:rPr kumimoji="0" lang="en-GB" sz="1100" b="0" i="0" u="none" strike="noStrike" kern="1200" cap="none" spc="0" normalizeH="0" baseline="0" noProof="0">
                <a:ln>
                  <a:noFill/>
                </a:ln>
                <a:solidFill>
                  <a:prstClr val="black"/>
                </a:solidFill>
                <a:effectLst/>
                <a:uLnTx/>
                <a:uFillTx/>
                <a:latin typeface="Avenir Next LT Pro"/>
                <a:ea typeface="+mn-ea"/>
                <a:cs typeface="+mn-cs"/>
              </a:rPr>
              <a:t> networks</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endParaRPr kumimoji="0" lang="en-GB" sz="1100" b="0" i="0" u="none" strike="noStrike" kern="1200" cap="none" spc="0" normalizeH="0" baseline="0" noProof="0">
              <a:ln>
                <a:noFill/>
              </a:ln>
              <a:solidFill>
                <a:prstClr val="black"/>
              </a:solidFill>
              <a:effectLst/>
              <a:uLnTx/>
              <a:uFillTx/>
              <a:latin typeface="Avenir Next LT Pro"/>
              <a:ea typeface="+mn-ea"/>
              <a:cs typeface="+mn-cs"/>
            </a:endParaRPr>
          </a:p>
          <a:p>
            <a:pPr marL="285750" marR="0" lvl="1" indent="-285750" algn="l" defTabSz="914400" rtl="0" eaLnBrk="1" fontAlgn="auto" latinLnBrk="0" hangingPunct="1">
              <a:lnSpc>
                <a:spcPct val="100000"/>
              </a:lnSpc>
              <a:spcBef>
                <a:spcPts val="0"/>
              </a:spcBef>
              <a:spcAft>
                <a:spcPts val="0"/>
              </a:spcAft>
              <a:buClr>
                <a:prstClr val="black"/>
              </a:buClr>
              <a:buSzTx/>
              <a:buFont typeface="系統字體（標準體）"/>
              <a:buChar char="X"/>
              <a:tabLst/>
              <a:defRPr/>
            </a:pPr>
            <a:r>
              <a:rPr kumimoji="0" lang="en-GB" sz="1100" b="0" i="0" u="none" strike="noStrike" kern="1200" cap="none" spc="0" normalizeH="0" baseline="0" noProof="0">
                <a:ln>
                  <a:noFill/>
                </a:ln>
                <a:solidFill>
                  <a:prstClr val="black"/>
                </a:solidFill>
                <a:effectLst/>
                <a:uLnTx/>
                <a:uFillTx/>
                <a:latin typeface="Avenir Next LT Pro"/>
                <a:ea typeface="+mn-ea"/>
                <a:cs typeface="+mn-cs"/>
              </a:rPr>
              <a:t>Poor Documentation</a:t>
            </a:r>
          </a:p>
          <a:p>
            <a:pPr marL="285750" marR="0" lvl="1" indent="-285750" algn="l" defTabSz="914400" rtl="0" eaLnBrk="1" fontAlgn="auto" latinLnBrk="0" hangingPunct="1">
              <a:lnSpc>
                <a:spcPct val="100000"/>
              </a:lnSpc>
              <a:spcBef>
                <a:spcPts val="0"/>
              </a:spcBef>
              <a:spcAft>
                <a:spcPts val="0"/>
              </a:spcAft>
              <a:buClr>
                <a:prstClr val="black"/>
              </a:buClr>
              <a:buSzTx/>
              <a:buFont typeface="系統字體（標準體）"/>
              <a:buChar char="X"/>
              <a:tabLst/>
              <a:defRPr/>
            </a:pPr>
            <a:r>
              <a:rPr kumimoji="0" lang="en-GB" sz="1100" b="0" i="0" u="none" strike="noStrike" kern="1200" cap="none" spc="0" normalizeH="0" baseline="0" noProof="0">
                <a:ln>
                  <a:noFill/>
                </a:ln>
                <a:solidFill>
                  <a:prstClr val="black"/>
                </a:solidFill>
                <a:effectLst/>
                <a:uLnTx/>
                <a:uFillTx/>
                <a:latin typeface="Avenir Next LT Pro"/>
                <a:ea typeface="+mn-ea"/>
                <a:cs typeface="+mn-cs"/>
              </a:rPr>
              <a:t>Small developer pool</a:t>
            </a:r>
          </a:p>
        </p:txBody>
      </p:sp>
      <p:sp>
        <p:nvSpPr>
          <p:cNvPr id="11" name="TextBox 10">
            <a:extLst>
              <a:ext uri="{FF2B5EF4-FFF2-40B4-BE49-F238E27FC236}">
                <a16:creationId xmlns:a16="http://schemas.microsoft.com/office/drawing/2014/main" id="{B74F4914-62CF-7274-668F-3FAAF2263E9E}"/>
              </a:ext>
            </a:extLst>
          </p:cNvPr>
          <p:cNvSpPr txBox="1"/>
          <p:nvPr/>
        </p:nvSpPr>
        <p:spPr>
          <a:xfrm>
            <a:off x="2289264" y="1272694"/>
            <a:ext cx="3928482" cy="16004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srgbClr val="202124"/>
                </a:solidFill>
                <a:effectLst/>
                <a:uLnTx/>
                <a:uFillTx/>
                <a:latin typeface="Avenir Next LT Pro"/>
                <a:ea typeface="+mn-ea"/>
                <a:cs typeface="arial"/>
              </a:rPr>
              <a:t>Released in 2020</a:t>
            </a:r>
            <a:endParaRPr kumimoji="0" lang="en-US" sz="1400" b="0" i="0" u="none" strike="noStrike" kern="1200" cap="none" spc="0" normalizeH="0" baseline="0" noProof="0">
              <a:ln>
                <a:noFill/>
              </a:ln>
              <a:solidFill>
                <a:srgbClr val="000000"/>
              </a:solidFill>
              <a:effectLst/>
              <a:uLnTx/>
              <a:uFillTx/>
              <a:latin typeface="Avenir Next LT Pro"/>
              <a:ea typeface="+mn-ea"/>
              <a:cs typeface="Calibri"/>
            </a:endParaRP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srgbClr val="202124"/>
                </a:solidFill>
                <a:effectLst/>
                <a:uLnTx/>
                <a:uFillTx/>
                <a:latin typeface="Avenir Next LT Pro"/>
                <a:ea typeface="+mn-ea"/>
                <a:cs typeface="arial"/>
              </a:rPr>
              <a:t>A protocol that connects blockchains (</a:t>
            </a:r>
            <a:r>
              <a:rPr kumimoji="0" lang="en-US" sz="1400" b="0" i="0" u="none" strike="noStrike" kern="1200" cap="none" spc="0" normalizeH="0" baseline="0" noProof="0" err="1">
                <a:ln>
                  <a:noFill/>
                </a:ln>
                <a:solidFill>
                  <a:srgbClr val="202124"/>
                </a:solidFill>
                <a:effectLst/>
                <a:uLnTx/>
                <a:uFillTx/>
                <a:latin typeface="Avenir Next LT Pro"/>
                <a:ea typeface="+mn-ea"/>
                <a:cs typeface="arial"/>
              </a:rPr>
              <a:t>parachains</a:t>
            </a:r>
            <a:r>
              <a:rPr kumimoji="0" lang="en-US" sz="1400" b="0" i="0" u="none" strike="noStrike" kern="1200" cap="none" spc="0" normalizeH="0" baseline="0" noProof="0">
                <a:ln>
                  <a:noFill/>
                </a:ln>
                <a:solidFill>
                  <a:srgbClr val="202124"/>
                </a:solidFill>
                <a:effectLst/>
                <a:uLnTx/>
                <a:uFillTx/>
                <a:latin typeface="Avenir Next LT Pro"/>
                <a:ea typeface="+mn-ea"/>
                <a:cs typeface="arial"/>
              </a:rPr>
              <a:t>)</a:t>
            </a:r>
            <a:endParaRPr kumimoji="0" lang="en-US" sz="1400" b="0" i="0" u="none" strike="noStrike" kern="1200" cap="none" spc="0" normalizeH="0" baseline="0" noProof="0">
              <a:ln>
                <a:noFill/>
              </a:ln>
              <a:solidFill>
                <a:srgbClr val="000000"/>
              </a:solidFill>
              <a:effectLst/>
              <a:uLnTx/>
              <a:uFillTx/>
              <a:latin typeface="Avenir Next LT Pro"/>
              <a:ea typeface="+mn-ea"/>
              <a:cs typeface="Calibri"/>
            </a:endParaRPr>
          </a:p>
          <a:p>
            <a:pPr marL="742950" marR="0" lvl="1"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srgbClr val="202124"/>
                </a:solidFill>
                <a:effectLst/>
                <a:uLnTx/>
                <a:uFillTx/>
                <a:latin typeface="Avenir Next LT Pro"/>
                <a:ea typeface="+mn-ea"/>
                <a:cs typeface="arial"/>
              </a:rPr>
              <a:t>Allowing value and data to be sent across previously incompatible networks</a:t>
            </a:r>
          </a:p>
          <a:p>
            <a:pPr marL="742950" marR="0" lvl="1" indent="-285750" algn="l" defTabSz="914400" rtl="0" eaLnBrk="1" fontAlgn="auto" latinLnBrk="0" hangingPunct="1">
              <a:lnSpc>
                <a:spcPct val="100000"/>
              </a:lnSpc>
              <a:spcBef>
                <a:spcPts val="0"/>
              </a:spcBef>
              <a:spcAft>
                <a:spcPts val="0"/>
              </a:spcAft>
              <a:buClrTx/>
              <a:buSzTx/>
              <a:buFont typeface="Arial"/>
              <a:buChar char="•"/>
              <a:tabLst/>
              <a:defRPr/>
            </a:pPr>
            <a:endParaRPr kumimoji="0" lang="en-US" sz="1400" b="0" i="0" u="none" strike="noStrike" kern="1200" cap="none" spc="0" normalizeH="0" baseline="0" noProof="0">
              <a:ln>
                <a:noFill/>
              </a:ln>
              <a:solidFill>
                <a:srgbClr val="202124"/>
              </a:solidFill>
              <a:effectLst/>
              <a:uLnTx/>
              <a:uFillTx/>
              <a:latin typeface="Avenir Next LT Pro"/>
              <a:ea typeface="+mn-ea"/>
              <a:cs typeface="arial"/>
            </a:endParaRPr>
          </a:p>
        </p:txBody>
      </p:sp>
      <p:sp>
        <p:nvSpPr>
          <p:cNvPr id="12" name="Rectangle 12">
            <a:extLst>
              <a:ext uri="{FF2B5EF4-FFF2-40B4-BE49-F238E27FC236}">
                <a16:creationId xmlns:a16="http://schemas.microsoft.com/office/drawing/2014/main" id="{1F51CA69-6B9A-9C65-4ACC-C42248710A88}"/>
              </a:ext>
            </a:extLst>
          </p:cNvPr>
          <p:cNvSpPr/>
          <p:nvPr/>
        </p:nvSpPr>
        <p:spPr>
          <a:xfrm>
            <a:off x="28575" y="6492875"/>
            <a:ext cx="11156649" cy="363894"/>
          </a:xfrm>
          <a:prstGeom prst="rect">
            <a:avLst/>
          </a:prstGeom>
          <a:solidFill>
            <a:srgbClr val="1F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TextBox 20">
            <a:extLst>
              <a:ext uri="{FF2B5EF4-FFF2-40B4-BE49-F238E27FC236}">
                <a16:creationId xmlns:a16="http://schemas.microsoft.com/office/drawing/2014/main" id="{AFF54DDB-3F80-1E4F-A589-29764181BFF3}"/>
              </a:ext>
            </a:extLst>
          </p:cNvPr>
          <p:cNvSpPr txBox="1"/>
          <p:nvPr/>
        </p:nvSpPr>
        <p:spPr>
          <a:xfrm>
            <a:off x="2181044" y="4748313"/>
            <a:ext cx="3928741" cy="1384995"/>
          </a:xfrm>
          <a:prstGeom prst="rect">
            <a:avLst/>
          </a:prstGeom>
          <a:noFill/>
        </p:spPr>
        <p:txBody>
          <a:bodyPr wrap="square" lIns="91440" tIns="45720" rIns="91440" bIns="45720" anchor="t">
            <a:spAutoFit/>
          </a:bodyPr>
          <a:lstStyle/>
          <a:p>
            <a:pPr marL="45720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Digitized bonds, physical asset backed properties, STO (e.g. </a:t>
            </a:r>
            <a:r>
              <a:rPr kumimoji="0" lang="en-GB"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Polymesh</a:t>
            </a: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a:t>
            </a:r>
          </a:p>
          <a:p>
            <a:pPr marL="45720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DeFi</a:t>
            </a: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 </a:t>
            </a:r>
            <a:r>
              <a:rPr kumimoji="0" lang="en-GB"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Stablecoins</a:t>
            </a:r>
            <a:endPar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endParaRPr>
          </a:p>
          <a:p>
            <a:pPr marL="91440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Automatic Market Maker (e.g. </a:t>
            </a:r>
            <a:r>
              <a:rPr kumimoji="0" lang="en-GB"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Acala</a:t>
            </a: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a:t>
            </a:r>
          </a:p>
          <a:p>
            <a:pPr marL="91440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Stablecoins</a:t>
            </a: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(e.g. </a:t>
            </a:r>
            <a:r>
              <a:rPr kumimoji="0" lang="en-GB"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aUSD</a:t>
            </a: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a:t>
            </a:r>
          </a:p>
        </p:txBody>
      </p:sp>
    </p:spTree>
    <p:extLst>
      <p:ext uri="{BB962C8B-B14F-4D97-AF65-F5344CB8AC3E}">
        <p14:creationId xmlns:p14="http://schemas.microsoft.com/office/powerpoint/2010/main" val="38157284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222C4-D03D-F72C-F737-8CB080457DC7}"/>
              </a:ext>
            </a:extLst>
          </p:cNvPr>
          <p:cNvSpPr>
            <a:spLocks noGrp="1"/>
          </p:cNvSpPr>
          <p:nvPr>
            <p:ph type="title"/>
          </p:nvPr>
        </p:nvSpPr>
        <p:spPr/>
        <p:txBody>
          <a:bodyPr/>
          <a:lstStyle/>
          <a:p>
            <a:r>
              <a:rPr lang="en-US" err="1">
                <a:latin typeface="Avenir Next LT Pro"/>
              </a:rPr>
              <a:t>Arbitrum</a:t>
            </a:r>
            <a:r>
              <a:rPr lang="en-US">
                <a:latin typeface="Avenir Next LT Pro"/>
              </a:rPr>
              <a:t>/Optimism (ARB/OP)</a:t>
            </a:r>
            <a:endParaRPr lang="en-US"/>
          </a:p>
        </p:txBody>
      </p:sp>
      <p:sp>
        <p:nvSpPr>
          <p:cNvPr id="4" name="Slide Number Placeholder 3">
            <a:extLst>
              <a:ext uri="{FF2B5EF4-FFF2-40B4-BE49-F238E27FC236}">
                <a16:creationId xmlns:a16="http://schemas.microsoft.com/office/drawing/2014/main" id="{AEE1CB20-226F-F021-D1BB-096DD0C9FC2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F5FF29-4ACE-AC4F-9E8A-57C4F53DD435}" type="slidenum">
              <a:rPr kumimoji="0" lang="en-US" sz="1400" b="0" i="0" u="none" strike="noStrike" kern="1200" cap="none" spc="0" normalizeH="0" baseline="0" noProof="0" dirty="0" smtClean="0">
                <a:ln>
                  <a:noFill/>
                </a:ln>
                <a:solidFill>
                  <a:prstClr val="white"/>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grpSp>
        <p:nvGrpSpPr>
          <p:cNvPr id="16" name="Group 15">
            <a:extLst>
              <a:ext uri="{FF2B5EF4-FFF2-40B4-BE49-F238E27FC236}">
                <a16:creationId xmlns:a16="http://schemas.microsoft.com/office/drawing/2014/main" id="{281D9D3A-0F16-CEDB-1E8C-6AA0B55D9F45}"/>
              </a:ext>
            </a:extLst>
          </p:cNvPr>
          <p:cNvGrpSpPr/>
          <p:nvPr/>
        </p:nvGrpSpPr>
        <p:grpSpPr>
          <a:xfrm>
            <a:off x="714453" y="1196431"/>
            <a:ext cx="10664072" cy="5125447"/>
            <a:chOff x="714453" y="1196431"/>
            <a:chExt cx="10664072" cy="5125447"/>
          </a:xfrm>
        </p:grpSpPr>
        <p:sp>
          <p:nvSpPr>
            <p:cNvPr id="5" name="Rectangle 4">
              <a:extLst>
                <a:ext uri="{FF2B5EF4-FFF2-40B4-BE49-F238E27FC236}">
                  <a16:creationId xmlns:a16="http://schemas.microsoft.com/office/drawing/2014/main" id="{F37F3EF1-56C7-D1A7-13C5-B0F7A50E16B9}"/>
                </a:ext>
              </a:extLst>
            </p:cNvPr>
            <p:cNvSpPr/>
            <p:nvPr/>
          </p:nvSpPr>
          <p:spPr>
            <a:xfrm>
              <a:off x="714453" y="1220377"/>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Background</a:t>
              </a:r>
            </a:p>
          </p:txBody>
        </p:sp>
        <p:sp>
          <p:nvSpPr>
            <p:cNvPr id="6" name="Rectangle 5">
              <a:extLst>
                <a:ext uri="{FF2B5EF4-FFF2-40B4-BE49-F238E27FC236}">
                  <a16:creationId xmlns:a16="http://schemas.microsoft.com/office/drawing/2014/main" id="{5207F2FB-66B6-5AF1-F35D-617171E853C0}"/>
                </a:ext>
              </a:extLst>
            </p:cNvPr>
            <p:cNvSpPr/>
            <p:nvPr/>
          </p:nvSpPr>
          <p:spPr>
            <a:xfrm>
              <a:off x="714453" y="2941576"/>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HK" sz="1400" b="1" i="0" u="none" strike="noStrike" kern="1200" cap="none" spc="0" normalizeH="0" baseline="0" noProof="0">
                  <a:ln>
                    <a:noFill/>
                  </a:ln>
                  <a:solidFill>
                    <a:prstClr val="white"/>
                  </a:solidFill>
                  <a:effectLst/>
                  <a:uLnTx/>
                  <a:uFillTx/>
                  <a:latin typeface="Avenir Next LT Pro"/>
                  <a:ea typeface="新細明體" panose="02020500000000000000" pitchFamily="18" charset="-120"/>
                  <a:cs typeface="+mn-cs"/>
                </a:rPr>
                <a:t>Pros and Cons</a:t>
              </a:r>
            </a:p>
          </p:txBody>
        </p:sp>
        <p:sp>
          <p:nvSpPr>
            <p:cNvPr id="7" name="Rectangle 6">
              <a:extLst>
                <a:ext uri="{FF2B5EF4-FFF2-40B4-BE49-F238E27FC236}">
                  <a16:creationId xmlns:a16="http://schemas.microsoft.com/office/drawing/2014/main" id="{9A990817-9879-37FC-8FC7-38619858FAF9}"/>
                </a:ext>
              </a:extLst>
            </p:cNvPr>
            <p:cNvSpPr/>
            <p:nvPr/>
          </p:nvSpPr>
          <p:spPr>
            <a:xfrm>
              <a:off x="714453" y="4658178"/>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Use Cases</a:t>
              </a:r>
            </a:p>
          </p:txBody>
        </p:sp>
        <p:sp>
          <p:nvSpPr>
            <p:cNvPr id="8" name="Rectangle 7">
              <a:extLst>
                <a:ext uri="{FF2B5EF4-FFF2-40B4-BE49-F238E27FC236}">
                  <a16:creationId xmlns:a16="http://schemas.microsoft.com/office/drawing/2014/main" id="{88D953A8-9CCF-DEB4-F39D-6EB9D4AAD862}"/>
                </a:ext>
              </a:extLst>
            </p:cNvPr>
            <p:cNvSpPr/>
            <p:nvPr/>
          </p:nvSpPr>
          <p:spPr>
            <a:xfrm>
              <a:off x="7441918" y="1196431"/>
              <a:ext cx="3936607" cy="5111736"/>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9" name="Rectangle 8">
              <a:extLst>
                <a:ext uri="{FF2B5EF4-FFF2-40B4-BE49-F238E27FC236}">
                  <a16:creationId xmlns:a16="http://schemas.microsoft.com/office/drawing/2014/main" id="{F3AB198E-4ECD-F2BF-59BD-295EF00AC138}"/>
                </a:ext>
              </a:extLst>
            </p:cNvPr>
            <p:cNvSpPr/>
            <p:nvPr/>
          </p:nvSpPr>
          <p:spPr>
            <a:xfrm>
              <a:off x="2175450" y="2936397"/>
              <a:ext cx="3961538"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0" name="Rectangle 9">
              <a:extLst>
                <a:ext uri="{FF2B5EF4-FFF2-40B4-BE49-F238E27FC236}">
                  <a16:creationId xmlns:a16="http://schemas.microsoft.com/office/drawing/2014/main" id="{8FD79957-C66F-FF70-36AD-0DCEB4119688}"/>
                </a:ext>
              </a:extLst>
            </p:cNvPr>
            <p:cNvSpPr/>
            <p:nvPr/>
          </p:nvSpPr>
          <p:spPr>
            <a:xfrm>
              <a:off x="2178872" y="4671887"/>
              <a:ext cx="3961537"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1" name="Rectangle 10">
              <a:extLst>
                <a:ext uri="{FF2B5EF4-FFF2-40B4-BE49-F238E27FC236}">
                  <a16:creationId xmlns:a16="http://schemas.microsoft.com/office/drawing/2014/main" id="{8175372E-DB2E-AACA-DA39-57F8A5E3FA9A}"/>
                </a:ext>
              </a:extLst>
            </p:cNvPr>
            <p:cNvSpPr/>
            <p:nvPr/>
          </p:nvSpPr>
          <p:spPr>
            <a:xfrm>
              <a:off x="2178871" y="1220377"/>
              <a:ext cx="3961538"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2" name="TextBox 11">
              <a:extLst>
                <a:ext uri="{FF2B5EF4-FFF2-40B4-BE49-F238E27FC236}">
                  <a16:creationId xmlns:a16="http://schemas.microsoft.com/office/drawing/2014/main" id="{2199FCF0-9343-B3C7-9713-A39821BA567B}"/>
                </a:ext>
              </a:extLst>
            </p:cNvPr>
            <p:cNvSpPr txBox="1"/>
            <p:nvPr/>
          </p:nvSpPr>
          <p:spPr>
            <a:xfrm>
              <a:off x="6121584" y="3899082"/>
              <a:ext cx="1353793" cy="307777"/>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Partnership</a:t>
              </a:r>
            </a:p>
          </p:txBody>
        </p:sp>
        <p:pic>
          <p:nvPicPr>
            <p:cNvPr id="13" name="Picture 12">
              <a:extLst>
                <a:ext uri="{FF2B5EF4-FFF2-40B4-BE49-F238E27FC236}">
                  <a16:creationId xmlns:a16="http://schemas.microsoft.com/office/drawing/2014/main" id="{3DFF2AC2-87A3-795F-1555-64F73AB5F530}"/>
                </a:ext>
              </a:extLst>
            </p:cNvPr>
            <p:cNvPicPr>
              <a:picLocks noChangeAspect="1"/>
            </p:cNvPicPr>
            <p:nvPr/>
          </p:nvPicPr>
          <p:blipFill>
            <a:blip r:embed="rId3"/>
            <a:stretch>
              <a:fillRect/>
            </a:stretch>
          </p:blipFill>
          <p:spPr>
            <a:xfrm>
              <a:off x="6536225" y="3465443"/>
              <a:ext cx="509878" cy="509878"/>
            </a:xfrm>
            <a:prstGeom prst="rect">
              <a:avLst/>
            </a:prstGeom>
          </p:spPr>
        </p:pic>
        <p:cxnSp>
          <p:nvCxnSpPr>
            <p:cNvPr id="14" name="Straight Arrow Connector 13">
              <a:extLst>
                <a:ext uri="{FF2B5EF4-FFF2-40B4-BE49-F238E27FC236}">
                  <a16:creationId xmlns:a16="http://schemas.microsoft.com/office/drawing/2014/main" id="{B51EAD45-447B-98F0-97F8-18C06FC4E399}"/>
                </a:ext>
              </a:extLst>
            </p:cNvPr>
            <p:cNvCxnSpPr>
              <a:cxnSpLocks/>
            </p:cNvCxnSpPr>
            <p:nvPr/>
          </p:nvCxnSpPr>
          <p:spPr>
            <a:xfrm>
              <a:off x="6309967" y="3351017"/>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4E743590-4C22-A887-99B0-40B114E9D62D}"/>
                </a:ext>
              </a:extLst>
            </p:cNvPr>
            <p:cNvCxnSpPr>
              <a:cxnSpLocks/>
            </p:cNvCxnSpPr>
            <p:nvPr/>
          </p:nvCxnSpPr>
          <p:spPr>
            <a:xfrm>
              <a:off x="6344308" y="4333038"/>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grpSp>
      <p:sp>
        <p:nvSpPr>
          <p:cNvPr id="17" name="TextBox 16">
            <a:extLst>
              <a:ext uri="{FF2B5EF4-FFF2-40B4-BE49-F238E27FC236}">
                <a16:creationId xmlns:a16="http://schemas.microsoft.com/office/drawing/2014/main" id="{D60A1AD9-C023-4C2A-5A65-C524A1B59A20}"/>
              </a:ext>
            </a:extLst>
          </p:cNvPr>
          <p:cNvSpPr txBox="1"/>
          <p:nvPr/>
        </p:nvSpPr>
        <p:spPr>
          <a:xfrm>
            <a:off x="2191848" y="2951577"/>
            <a:ext cx="3928741" cy="2031325"/>
          </a:xfrm>
          <a:prstGeom prst="rect">
            <a:avLst/>
          </a:prstGeom>
          <a:noFill/>
        </p:spPr>
        <p:txBody>
          <a:bodyPr wrap="square" lIns="91440" tIns="45720" rIns="91440" bIns="45720" anchor="t">
            <a:spAutoFit/>
          </a:bodyPr>
          <a:lstStyle/>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GB" sz="1400" b="0" i="0" u="none" strike="noStrike" kern="1200" cap="none" spc="0" normalizeH="0" baseline="0" noProof="0">
                <a:ln>
                  <a:noFill/>
                </a:ln>
                <a:solidFill>
                  <a:prstClr val="black"/>
                </a:solidFill>
                <a:effectLst/>
                <a:uLnTx/>
                <a:uFillTx/>
                <a:latin typeface="Avenir Next LT Pro"/>
                <a:ea typeface="+mn-ea"/>
                <a:cs typeface="+mn-cs"/>
              </a:rPr>
              <a:t>High throughput, low fees</a:t>
            </a:r>
            <a:endParaRPr kumimoji="0" lang="zh-TW" altLang="en-US" sz="140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endParaRP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GB" sz="1400" b="0" i="0" u="none" strike="noStrike" kern="1200" cap="none" spc="0" normalizeH="0" baseline="0" noProof="0">
                <a:ln>
                  <a:noFill/>
                </a:ln>
                <a:solidFill>
                  <a:prstClr val="black"/>
                </a:solidFill>
                <a:effectLst/>
                <a:uLnTx/>
                <a:uFillTx/>
                <a:latin typeface="Avenir Next LT Pro"/>
                <a:ea typeface="+mn-ea"/>
                <a:cs typeface="+mn-cs"/>
              </a:rPr>
              <a:t>Security inherited from Ethereum consensus</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endParaRPr kumimoji="0" lang="en-GB" sz="1400" b="0" i="0" u="none" strike="noStrike" kern="1200" cap="none" spc="0" normalizeH="0" baseline="0" noProof="0">
              <a:ln>
                <a:noFill/>
              </a:ln>
              <a:solidFill>
                <a:prstClr val="black"/>
              </a:solidFill>
              <a:effectLst/>
              <a:uLnTx/>
              <a:uFillTx/>
              <a:latin typeface="Avenir Next LT Pro"/>
              <a:ea typeface="+mn-ea"/>
              <a:cs typeface="+mn-cs"/>
            </a:endParaRPr>
          </a:p>
          <a:p>
            <a:pPr marL="285750" marR="0" lvl="1" indent="-285750" algn="l" defTabSz="914400" rtl="0" eaLnBrk="1" fontAlgn="auto" latinLnBrk="0" hangingPunct="1">
              <a:lnSpc>
                <a:spcPct val="100000"/>
              </a:lnSpc>
              <a:spcBef>
                <a:spcPts val="0"/>
              </a:spcBef>
              <a:spcAft>
                <a:spcPts val="0"/>
              </a:spcAft>
              <a:buClr>
                <a:prstClr val="black"/>
              </a:buClr>
              <a:buSzTx/>
              <a:buFont typeface="系統字體（標準體）"/>
              <a:buChar char="X"/>
              <a:tabLst/>
              <a:defRPr/>
            </a:pPr>
            <a:r>
              <a:rPr kumimoji="0" lang="en-GB" sz="1400" b="0" i="0" u="none" strike="noStrike" kern="1200" cap="none" spc="0" normalizeH="0" baseline="0" noProof="0">
                <a:ln>
                  <a:noFill/>
                </a:ln>
                <a:solidFill>
                  <a:prstClr val="black"/>
                </a:solidFill>
                <a:effectLst/>
                <a:uLnTx/>
                <a:uFillTx/>
                <a:latin typeface="Avenir Next LT Pro"/>
                <a:ea typeface="+mn-ea"/>
                <a:cs typeface="+mn-cs"/>
              </a:rPr>
              <a:t>Too young</a:t>
            </a:r>
          </a:p>
          <a:p>
            <a:pPr marL="285750" marR="0" lvl="1" indent="-285750" algn="l" defTabSz="914400" rtl="0" eaLnBrk="1" fontAlgn="auto" latinLnBrk="0" hangingPunct="1">
              <a:lnSpc>
                <a:spcPct val="100000"/>
              </a:lnSpc>
              <a:spcBef>
                <a:spcPts val="0"/>
              </a:spcBef>
              <a:spcAft>
                <a:spcPts val="0"/>
              </a:spcAft>
              <a:buClr>
                <a:prstClr val="black"/>
              </a:buClr>
              <a:buSzTx/>
              <a:buFont typeface="系統字體（標準體）"/>
              <a:buChar char="X"/>
              <a:tabLst/>
              <a:defRPr/>
            </a:pPr>
            <a:r>
              <a:rPr kumimoji="0" lang="en-GB" sz="1400" b="0" i="0" u="none" strike="noStrike" kern="1200" cap="none" spc="0" normalizeH="0" baseline="0" noProof="0">
                <a:ln>
                  <a:noFill/>
                </a:ln>
                <a:solidFill>
                  <a:prstClr val="black"/>
                </a:solidFill>
                <a:effectLst/>
                <a:uLnTx/>
                <a:uFillTx/>
                <a:latin typeface="Avenir Next LT Pro"/>
                <a:ea typeface="+mn-ea"/>
                <a:cs typeface="+mn-cs"/>
              </a:rPr>
              <a:t>Not much Flagship projects</a:t>
            </a:r>
          </a:p>
          <a:p>
            <a:pPr marL="285750" marR="0" lvl="1" indent="-285750" algn="l" defTabSz="914400" rtl="0" eaLnBrk="1" fontAlgn="auto" latinLnBrk="0" hangingPunct="1">
              <a:lnSpc>
                <a:spcPct val="100000"/>
              </a:lnSpc>
              <a:spcBef>
                <a:spcPts val="0"/>
              </a:spcBef>
              <a:spcAft>
                <a:spcPts val="0"/>
              </a:spcAft>
              <a:buClr>
                <a:prstClr val="black"/>
              </a:buClr>
              <a:buSzTx/>
              <a:buFont typeface="系統字體（標準體）"/>
              <a:buChar char="X"/>
              <a:tabLst/>
              <a:defRPr/>
            </a:pPr>
            <a:endParaRPr kumimoji="0" lang="en-GB" sz="1400" b="0" i="0" u="none" strike="noStrike" kern="1200" cap="none" spc="0" normalizeH="0" baseline="0" noProof="0">
              <a:ln>
                <a:noFill/>
              </a:ln>
              <a:solidFill>
                <a:prstClr val="black"/>
              </a:solidFill>
              <a:effectLst/>
              <a:uLnTx/>
              <a:uFillTx/>
              <a:latin typeface="Avenir Next LT Pro"/>
              <a:ea typeface="+mn-ea"/>
              <a:cs typeface="+mn-cs"/>
            </a:endParaRP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endParaRPr kumimoji="0" lang="en-GB" sz="1400" b="0" i="0" u="none" strike="noStrike" kern="1200" cap="none" spc="0" normalizeH="0" baseline="0" noProof="0">
              <a:ln>
                <a:noFill/>
              </a:ln>
              <a:solidFill>
                <a:prstClr val="black"/>
              </a:solidFill>
              <a:effectLst/>
              <a:uLnTx/>
              <a:uFillTx/>
              <a:latin typeface="Avenir Next LT Pro"/>
              <a:ea typeface="+mn-ea"/>
              <a:cs typeface="+mn-cs"/>
            </a:endParaRPr>
          </a:p>
          <a:p>
            <a:pPr marL="285750" marR="0" lvl="1" indent="-285750" algn="l" defTabSz="914400" rtl="0" eaLnBrk="1" fontAlgn="auto" latinLnBrk="0" hangingPunct="1">
              <a:lnSpc>
                <a:spcPct val="100000"/>
              </a:lnSpc>
              <a:spcBef>
                <a:spcPts val="0"/>
              </a:spcBef>
              <a:spcAft>
                <a:spcPts val="0"/>
              </a:spcAft>
              <a:buClr>
                <a:prstClr val="black"/>
              </a:buClr>
              <a:buSzTx/>
              <a:buFont typeface="系統字體（標準體）"/>
              <a:buChar char="X"/>
              <a:tabLst/>
              <a:defRPr/>
            </a:pPr>
            <a:endParaRPr kumimoji="0" lang="en-GB" sz="14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18" name="TextBox 17">
            <a:extLst>
              <a:ext uri="{FF2B5EF4-FFF2-40B4-BE49-F238E27FC236}">
                <a16:creationId xmlns:a16="http://schemas.microsoft.com/office/drawing/2014/main" id="{8A101B08-3DCA-BD6F-5411-FFAD8786BF44}"/>
              </a:ext>
            </a:extLst>
          </p:cNvPr>
          <p:cNvSpPr txBox="1"/>
          <p:nvPr/>
        </p:nvSpPr>
        <p:spPr>
          <a:xfrm>
            <a:off x="2198666" y="4716723"/>
            <a:ext cx="3849115" cy="1600438"/>
          </a:xfrm>
          <a:prstGeom prst="rect">
            <a:avLst/>
          </a:prstGeom>
          <a:noFill/>
        </p:spPr>
        <p:txBody>
          <a:bodyPr wrap="square" lIns="91440" tIns="45720" rIns="91440" bIns="45720" anchor="t">
            <a:spAutoFit/>
          </a:bodyPr>
          <a:lstStyle/>
          <a:p>
            <a:pPr marL="45720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DeFi</a:t>
            </a: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 </a:t>
            </a:r>
            <a:r>
              <a:rPr kumimoji="0" lang="en-GB"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Stablecoins</a:t>
            </a:r>
            <a:endPar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endParaRPr>
          </a:p>
          <a:p>
            <a:pPr marL="91440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altLang="zh-HK"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Crypto Lending (e.g. </a:t>
            </a:r>
            <a:r>
              <a:rPr kumimoji="0" lang="en-GB" altLang="zh-HK"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Aave</a:t>
            </a:r>
            <a:r>
              <a:rPr kumimoji="0" lang="en-GB" altLang="zh-HK"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a:t>
            </a:r>
          </a:p>
          <a:p>
            <a:pPr marL="91440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altLang="zh-HK"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Automatic Market Making (e.g. </a:t>
            </a:r>
            <a:r>
              <a:rPr kumimoji="0" lang="en-GB" altLang="zh-HK"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Uniswap</a:t>
            </a:r>
            <a:r>
              <a:rPr kumimoji="0" lang="en-GB" altLang="zh-HK"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a:t>
            </a: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a:t>
            </a:r>
          </a:p>
          <a:p>
            <a:pPr marL="45720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NFT (e.g. </a:t>
            </a:r>
            <a:r>
              <a:rPr kumimoji="0" lang="en-GB"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Opensea</a:t>
            </a: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a:t>
            </a:r>
          </a:p>
          <a:p>
            <a:pPr marL="45720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endParaRPr>
          </a:p>
          <a:p>
            <a:pPr marL="45720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endParaRPr>
          </a:p>
        </p:txBody>
      </p:sp>
      <p:sp>
        <p:nvSpPr>
          <p:cNvPr id="19" name="TextBox 18">
            <a:extLst>
              <a:ext uri="{FF2B5EF4-FFF2-40B4-BE49-F238E27FC236}">
                <a16:creationId xmlns:a16="http://schemas.microsoft.com/office/drawing/2014/main" id="{FFDCD0A3-0BF0-B45E-0995-10A8A3EDC97D}"/>
              </a:ext>
            </a:extLst>
          </p:cNvPr>
          <p:cNvSpPr txBox="1"/>
          <p:nvPr/>
        </p:nvSpPr>
        <p:spPr>
          <a:xfrm>
            <a:off x="7739033" y="2255359"/>
            <a:ext cx="3183524" cy="523220"/>
          </a:xfrm>
          <a:prstGeom prst="rect">
            <a:avLst/>
          </a:prstGeom>
          <a:noFill/>
        </p:spPr>
        <p:txBody>
          <a:bodyPr wrap="square" lIns="91440" tIns="45720" rIns="91440" bIns="45720" anchor="t">
            <a:spAutoFit/>
          </a:bodyPr>
          <a:lstStyle/>
          <a:p>
            <a:pPr marL="457200" marR="0" lvl="1" indent="-285750" algn="l" defTabSz="9144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New protocols. </a:t>
            </a:r>
            <a:endParaRPr kumimoji="0" lang="zh-TW" altLang="en-US" sz="1800" b="0" i="0" u="none" strike="noStrike" kern="1200" cap="none" spc="0" normalizeH="0" baseline="0" noProof="0">
              <a:ln>
                <a:noFill/>
              </a:ln>
              <a:solidFill>
                <a:prstClr val="black"/>
              </a:solidFill>
              <a:effectLst/>
              <a:uLnTx/>
              <a:uFillTx/>
              <a:latin typeface="Calibri" panose="020F0502020204030204"/>
              <a:ea typeface="新細明體" panose="02020500000000000000" pitchFamily="18" charset="-120"/>
              <a:cs typeface="Calibri" panose="020F0502020204030204"/>
            </a:endParaRPr>
          </a:p>
          <a:p>
            <a:pPr marL="457200" marR="0" lvl="1" indent="-285750" algn="l" defTabSz="9144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No FI partnership at the moment</a:t>
            </a:r>
            <a:endParaRPr kumimoji="0" lang="zh-TW" altLang="en-US" sz="1800" b="0" i="0" u="none" strike="noStrike" kern="1200" cap="none" spc="0" normalizeH="0" baseline="0" noProof="0">
              <a:ln>
                <a:noFill/>
              </a:ln>
              <a:solidFill>
                <a:prstClr val="black"/>
              </a:solidFill>
              <a:effectLst/>
              <a:uLnTx/>
              <a:uFillTx/>
              <a:latin typeface="Calibri" panose="020F0502020204030204"/>
              <a:ea typeface="新細明體"/>
              <a:cs typeface="Calibri"/>
            </a:endParaRPr>
          </a:p>
        </p:txBody>
      </p:sp>
      <p:sp>
        <p:nvSpPr>
          <p:cNvPr id="3" name="TextBox 2">
            <a:extLst>
              <a:ext uri="{FF2B5EF4-FFF2-40B4-BE49-F238E27FC236}">
                <a16:creationId xmlns:a16="http://schemas.microsoft.com/office/drawing/2014/main" id="{8CF4EFEE-7005-540A-7A84-4859A7B2BB55}"/>
              </a:ext>
            </a:extLst>
          </p:cNvPr>
          <p:cNvSpPr txBox="1"/>
          <p:nvPr/>
        </p:nvSpPr>
        <p:spPr>
          <a:xfrm>
            <a:off x="2196184" y="1350038"/>
            <a:ext cx="3851597"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Released in 2022 and 2023 respectively</a:t>
            </a:r>
          </a:p>
          <a:p>
            <a:pPr marL="285750" marR="0" lvl="0" indent="-285750" algn="just"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Calibri"/>
              </a:rPr>
              <a:t>Rollup mechanism bundling transactions from L2 to a single transaction, and relay back to the Ethereum L1 </a:t>
            </a:r>
            <a:r>
              <a:rPr kumimoji="0" lang="en-US" sz="1400" b="0" i="0" u="none" strike="noStrike" kern="1200" cap="none" spc="0" normalizeH="0" baseline="0" noProof="0" err="1">
                <a:ln>
                  <a:noFill/>
                </a:ln>
                <a:solidFill>
                  <a:prstClr val="black"/>
                </a:solidFill>
                <a:effectLst/>
                <a:uLnTx/>
                <a:uFillTx/>
                <a:latin typeface="Avenir Next LT Pro"/>
                <a:ea typeface="+mn-ea"/>
                <a:cs typeface="Calibri"/>
              </a:rPr>
              <a:t>mainnet</a:t>
            </a:r>
            <a:r>
              <a:rPr kumimoji="0" lang="en-US" sz="1400" b="0" i="0" u="none" strike="noStrike" kern="1200" cap="none" spc="0" normalizeH="0" baseline="0" noProof="0">
                <a:ln>
                  <a:noFill/>
                </a:ln>
                <a:solidFill>
                  <a:prstClr val="black"/>
                </a:solidFill>
                <a:effectLst/>
                <a:uLnTx/>
                <a:uFillTx/>
                <a:latin typeface="Avenir Next LT Pro"/>
                <a:ea typeface="+mn-ea"/>
                <a:cs typeface="Calibri"/>
              </a:rPr>
              <a:t> after validations</a:t>
            </a:r>
          </a:p>
        </p:txBody>
      </p:sp>
      <p:sp>
        <p:nvSpPr>
          <p:cNvPr id="21" name="TextBox 20">
            <a:extLst>
              <a:ext uri="{FF2B5EF4-FFF2-40B4-BE49-F238E27FC236}">
                <a16:creationId xmlns:a16="http://schemas.microsoft.com/office/drawing/2014/main" id="{BAE77992-6592-9930-E6C0-546F9CA64483}"/>
              </a:ext>
            </a:extLst>
          </p:cNvPr>
          <p:cNvSpPr txBox="1"/>
          <p:nvPr/>
        </p:nvSpPr>
        <p:spPr>
          <a:xfrm>
            <a:off x="7542598" y="4431342"/>
            <a:ext cx="357864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Uniswap </a:t>
            </a:r>
            <a:endParaRPr kumimoji="0" lang="en-US" sz="1200" b="1" i="0" u="none" strike="noStrike" kern="1200" cap="none" spc="0" normalizeH="0" baseline="0" noProof="0" err="1">
              <a:ln>
                <a:noFill/>
              </a:ln>
              <a:solidFill>
                <a:prstClr val="black"/>
              </a:solidFill>
              <a:effectLst/>
              <a:uLnTx/>
              <a:uFillTx/>
              <a:latin typeface="Avenir Next LT Pro"/>
              <a:ea typeface="+mn-ea"/>
              <a:cs typeface="Calibri" panose="020F0502020204030204"/>
            </a:endParaRP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Calibri"/>
              </a:rPr>
              <a:t>Token swap AMM</a:t>
            </a:r>
          </a:p>
        </p:txBody>
      </p:sp>
      <p:sp>
        <p:nvSpPr>
          <p:cNvPr id="22" name="TextBox 21">
            <a:extLst>
              <a:ext uri="{FF2B5EF4-FFF2-40B4-BE49-F238E27FC236}">
                <a16:creationId xmlns:a16="http://schemas.microsoft.com/office/drawing/2014/main" id="{50ACBF50-019B-BBC9-28A6-3D01E5DEF909}"/>
              </a:ext>
            </a:extLst>
          </p:cNvPr>
          <p:cNvSpPr txBox="1"/>
          <p:nvPr/>
        </p:nvSpPr>
        <p:spPr>
          <a:xfrm>
            <a:off x="7542597" y="4946557"/>
            <a:ext cx="357864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Aave</a:t>
            </a:r>
            <a:endParaRPr kumimoji="0" lang="en-US" sz="1200" b="1" i="0" u="none" strike="noStrike" kern="1200" cap="none" spc="0" normalizeH="0" baseline="0" noProof="0" err="1">
              <a:ln>
                <a:noFill/>
              </a:ln>
              <a:solidFill>
                <a:prstClr val="black"/>
              </a:solidFill>
              <a:effectLst/>
              <a:uLnTx/>
              <a:uFillTx/>
              <a:latin typeface="Avenir Next LT Pro"/>
              <a:ea typeface="+mn-ea"/>
              <a:cs typeface="Calibri" panose="020F0502020204030204"/>
            </a:endParaRP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Calibri"/>
              </a:rPr>
              <a:t>Crypto Lending and Borrowing</a:t>
            </a:r>
          </a:p>
        </p:txBody>
      </p:sp>
      <p:sp>
        <p:nvSpPr>
          <p:cNvPr id="20" name="Rectangle 12">
            <a:extLst>
              <a:ext uri="{FF2B5EF4-FFF2-40B4-BE49-F238E27FC236}">
                <a16:creationId xmlns:a16="http://schemas.microsoft.com/office/drawing/2014/main" id="{CDFF7661-C61A-DFB1-34C6-E99AFBE8B685}"/>
              </a:ext>
            </a:extLst>
          </p:cNvPr>
          <p:cNvSpPr/>
          <p:nvPr/>
        </p:nvSpPr>
        <p:spPr>
          <a:xfrm>
            <a:off x="28575" y="6492875"/>
            <a:ext cx="11156649" cy="363894"/>
          </a:xfrm>
          <a:prstGeom prst="rect">
            <a:avLst/>
          </a:prstGeom>
          <a:solidFill>
            <a:srgbClr val="1F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129622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87EA2A9-F658-6FDE-F20D-9B8F492D78D5}"/>
              </a:ext>
            </a:extLst>
          </p:cNvPr>
          <p:cNvSpPr>
            <a:spLocks noGrp="1"/>
          </p:cNvSpPr>
          <p:nvPr>
            <p:ph type="title"/>
          </p:nvPr>
        </p:nvSpPr>
        <p:spPr/>
        <p:txBody>
          <a:bodyPr/>
          <a:lstStyle/>
          <a:p>
            <a:r>
              <a:rPr lang="en-US" altLang="zh-TW" dirty="0"/>
              <a:t>RLN timeline</a:t>
            </a:r>
            <a:endParaRPr lang="zh-TW" altLang="en-US" dirty="0"/>
          </a:p>
        </p:txBody>
      </p:sp>
      <p:sp>
        <p:nvSpPr>
          <p:cNvPr id="3" name="內容版面配置區 2">
            <a:extLst>
              <a:ext uri="{FF2B5EF4-FFF2-40B4-BE49-F238E27FC236}">
                <a16:creationId xmlns:a16="http://schemas.microsoft.com/office/drawing/2014/main" id="{FDBCD64A-2B6A-7708-1A3A-C3E814C25A39}"/>
              </a:ext>
            </a:extLst>
          </p:cNvPr>
          <p:cNvSpPr>
            <a:spLocks noGrp="1"/>
          </p:cNvSpPr>
          <p:nvPr>
            <p:ph idx="1"/>
          </p:nvPr>
        </p:nvSpPr>
        <p:spPr/>
        <p:txBody>
          <a:bodyPr>
            <a:normAutofit fontScale="85000" lnSpcReduction="20000"/>
          </a:bodyPr>
          <a:lstStyle/>
          <a:p>
            <a:r>
              <a:rPr lang="en-US" altLang="zh-TW" dirty="0" err="1"/>
              <a:t>BoK</a:t>
            </a:r>
            <a:endParaRPr lang="en-US" altLang="zh-TW" dirty="0"/>
          </a:p>
          <a:p>
            <a:r>
              <a:rPr lang="en-US" altLang="zh-TW" dirty="0" err="1"/>
              <a:t>BdF</a:t>
            </a:r>
            <a:endParaRPr lang="en-US" altLang="zh-TW" dirty="0"/>
          </a:p>
          <a:p>
            <a:r>
              <a:rPr lang="en-US" altLang="zh-TW" dirty="0"/>
              <a:t>Brazil</a:t>
            </a:r>
          </a:p>
          <a:p>
            <a:pPr lvl="1"/>
            <a:r>
              <a:rPr lang="en-US" altLang="zh-TW" dirty="0"/>
              <a:t>16 May 2023</a:t>
            </a:r>
          </a:p>
          <a:p>
            <a:pPr lvl="1"/>
            <a:r>
              <a:rPr lang="en-US" altLang="zh-TW" dirty="0">
                <a:hlinkClick r:id="rId2"/>
              </a:rPr>
              <a:t>https://aprendervalor.bcb.gov.br/en/about/events/67</a:t>
            </a:r>
            <a:endParaRPr lang="en-US" altLang="zh-TW" dirty="0"/>
          </a:p>
          <a:p>
            <a:pPr lvl="1"/>
            <a:r>
              <a:rPr lang="en-US" altLang="zh-TW" dirty="0"/>
              <a:t>Microsoft</a:t>
            </a:r>
          </a:p>
          <a:p>
            <a:pPr lvl="1"/>
            <a:r>
              <a:rPr lang="en-US" altLang="zh-TW" dirty="0">
                <a:hlinkClick r:id="rId3"/>
              </a:rPr>
              <a:t>https://www.bcb.gov.br/conteudo/eventos/Documents/moedas_digitais/tokenizacao/WorkTOK-Mimeo-TECH_Multi_B_Proposal_RLN_architecture_to_support_Settlement_of_tokenized_assets_liabilities_transactions.pdf</a:t>
            </a:r>
            <a:endParaRPr lang="en-US" altLang="zh-TW" dirty="0"/>
          </a:p>
          <a:p>
            <a:pPr lvl="1"/>
            <a:r>
              <a:rPr lang="en-US" altLang="zh-TW" dirty="0"/>
              <a:t>An article from Microsoft, "Proposal of a Regulated </a:t>
            </a:r>
            <a:r>
              <a:rPr lang="en-US" altLang="zh-TW" dirty="0" err="1"/>
              <a:t>Liabities</a:t>
            </a:r>
            <a:r>
              <a:rPr lang="en-US" altLang="zh-TW" dirty="0"/>
              <a:t> Network(RLN) architecture to support settlement of tokenized assets, liabilities and transactions using tokenized deposits and wholesale CBDC (Real Digital).", with an implementation proposal for the future Brazil CBDC was selected in Technology category in the Workshop “The tokenization of finance: from crypto assets to central bank digital currencies” held by Brazil Central Bank. </a:t>
            </a:r>
            <a:r>
              <a:rPr lang="en-US" altLang="zh-TW" dirty="0" err="1"/>
              <a:t>Mircosoft</a:t>
            </a:r>
            <a:r>
              <a:rPr lang="en-US" altLang="zh-TW" dirty="0"/>
              <a:t> is also selected to be one of the participant for the Brazil CBDC implementation on Jul2023</a:t>
            </a:r>
          </a:p>
          <a:p>
            <a:endParaRPr lang="en-US" altLang="zh-TW" dirty="0"/>
          </a:p>
          <a:p>
            <a:endParaRPr lang="zh-TW" altLang="en-US" dirty="0"/>
          </a:p>
        </p:txBody>
      </p:sp>
    </p:spTree>
    <p:extLst>
      <p:ext uri="{BB962C8B-B14F-4D97-AF65-F5344CB8AC3E}">
        <p14:creationId xmlns:p14="http://schemas.microsoft.com/office/powerpoint/2010/main" val="24177664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490F81-5A60-2211-76E1-545A1EFB471E}"/>
              </a:ext>
            </a:extLst>
          </p:cNvPr>
          <p:cNvSpPr>
            <a:spLocks noGrp="1"/>
          </p:cNvSpPr>
          <p:nvPr>
            <p:ph type="title"/>
          </p:nvPr>
        </p:nvSpPr>
        <p:spPr/>
        <p:txBody>
          <a:bodyPr/>
          <a:lstStyle/>
          <a:p>
            <a:r>
              <a:rPr kumimoji="1" lang="en-US" altLang="zh-HK">
                <a:latin typeface="Avenir Next LT Pro"/>
                <a:ea typeface="新細明體"/>
              </a:rPr>
              <a:t>Solana (SOL)</a:t>
            </a:r>
            <a:endParaRPr lang="en-US" altLang="zh-HK">
              <a:ea typeface="新細明體"/>
            </a:endParaRPr>
          </a:p>
        </p:txBody>
      </p:sp>
      <p:sp>
        <p:nvSpPr>
          <p:cNvPr id="4" name="Slide Number Placeholder 3">
            <a:extLst>
              <a:ext uri="{FF2B5EF4-FFF2-40B4-BE49-F238E27FC236}">
                <a16:creationId xmlns:a16="http://schemas.microsoft.com/office/drawing/2014/main" id="{55E2EA1A-BFAB-2B3A-440C-96BB64294727}"/>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F5FF29-4ACE-AC4F-9E8A-57C4F53DD435}" type="slidenum">
              <a:rPr kumimoji="0" lang="en-US" sz="1400" b="0" i="0" u="none" strike="noStrike" kern="1200" cap="none" spc="0" normalizeH="0" baseline="0" noProof="0" dirty="0" smtClean="0">
                <a:ln>
                  <a:noFill/>
                </a:ln>
                <a:solidFill>
                  <a:prstClr val="white"/>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grpSp>
        <p:nvGrpSpPr>
          <p:cNvPr id="5" name="Group 4">
            <a:extLst>
              <a:ext uri="{FF2B5EF4-FFF2-40B4-BE49-F238E27FC236}">
                <a16:creationId xmlns:a16="http://schemas.microsoft.com/office/drawing/2014/main" id="{1318F9C0-97D4-DC6E-4238-8AA81AE1842D}"/>
              </a:ext>
            </a:extLst>
          </p:cNvPr>
          <p:cNvGrpSpPr/>
          <p:nvPr/>
        </p:nvGrpSpPr>
        <p:grpSpPr>
          <a:xfrm>
            <a:off x="714453" y="1205781"/>
            <a:ext cx="10336833" cy="5116097"/>
            <a:chOff x="714453" y="1205781"/>
            <a:chExt cx="10336833" cy="5116097"/>
          </a:xfrm>
        </p:grpSpPr>
        <p:sp>
          <p:nvSpPr>
            <p:cNvPr id="6" name="Rectangle 5">
              <a:extLst>
                <a:ext uri="{FF2B5EF4-FFF2-40B4-BE49-F238E27FC236}">
                  <a16:creationId xmlns:a16="http://schemas.microsoft.com/office/drawing/2014/main" id="{D0E8C617-A2F5-599D-73E8-2EA567D71362}"/>
                </a:ext>
              </a:extLst>
            </p:cNvPr>
            <p:cNvSpPr/>
            <p:nvPr/>
          </p:nvSpPr>
          <p:spPr>
            <a:xfrm>
              <a:off x="714453" y="1220377"/>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Background</a:t>
              </a:r>
            </a:p>
          </p:txBody>
        </p:sp>
        <p:sp>
          <p:nvSpPr>
            <p:cNvPr id="7" name="Rectangle 6">
              <a:extLst>
                <a:ext uri="{FF2B5EF4-FFF2-40B4-BE49-F238E27FC236}">
                  <a16:creationId xmlns:a16="http://schemas.microsoft.com/office/drawing/2014/main" id="{86A90853-CBE2-B6BD-19C9-D1EA2CE87EF6}"/>
                </a:ext>
              </a:extLst>
            </p:cNvPr>
            <p:cNvSpPr/>
            <p:nvPr/>
          </p:nvSpPr>
          <p:spPr>
            <a:xfrm>
              <a:off x="714453" y="2941576"/>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HK" sz="1400" b="1" i="0" u="none" strike="noStrike" kern="1200" cap="none" spc="0" normalizeH="0" baseline="0" noProof="0">
                  <a:ln>
                    <a:noFill/>
                  </a:ln>
                  <a:solidFill>
                    <a:prstClr val="white"/>
                  </a:solidFill>
                  <a:effectLst/>
                  <a:uLnTx/>
                  <a:uFillTx/>
                  <a:latin typeface="Avenir Next LT Pro"/>
                  <a:ea typeface="新細明體" panose="02020500000000000000" pitchFamily="18" charset="-120"/>
                  <a:cs typeface="+mn-cs"/>
                </a:rPr>
                <a:t>Pros and Cons</a:t>
              </a:r>
            </a:p>
          </p:txBody>
        </p:sp>
        <p:sp>
          <p:nvSpPr>
            <p:cNvPr id="8" name="Rectangle 7">
              <a:extLst>
                <a:ext uri="{FF2B5EF4-FFF2-40B4-BE49-F238E27FC236}">
                  <a16:creationId xmlns:a16="http://schemas.microsoft.com/office/drawing/2014/main" id="{5EE4B7ED-5F09-8CA4-E7D9-3CDA0365EB18}"/>
                </a:ext>
              </a:extLst>
            </p:cNvPr>
            <p:cNvSpPr/>
            <p:nvPr/>
          </p:nvSpPr>
          <p:spPr>
            <a:xfrm>
              <a:off x="714453" y="4658178"/>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Use Cases</a:t>
              </a:r>
            </a:p>
          </p:txBody>
        </p:sp>
        <p:sp>
          <p:nvSpPr>
            <p:cNvPr id="9" name="Rectangle 8">
              <a:extLst>
                <a:ext uri="{FF2B5EF4-FFF2-40B4-BE49-F238E27FC236}">
                  <a16:creationId xmlns:a16="http://schemas.microsoft.com/office/drawing/2014/main" id="{FCCF1F33-974E-5A20-B1BF-2428B966AE5D}"/>
                </a:ext>
              </a:extLst>
            </p:cNvPr>
            <p:cNvSpPr/>
            <p:nvPr/>
          </p:nvSpPr>
          <p:spPr>
            <a:xfrm>
              <a:off x="7259599" y="1205781"/>
              <a:ext cx="3791687" cy="5111736"/>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0" name="Rectangle 9">
              <a:extLst>
                <a:ext uri="{FF2B5EF4-FFF2-40B4-BE49-F238E27FC236}">
                  <a16:creationId xmlns:a16="http://schemas.microsoft.com/office/drawing/2014/main" id="{1205F61C-217B-3C25-9861-4CF43BAF42D8}"/>
                </a:ext>
              </a:extLst>
            </p:cNvPr>
            <p:cNvSpPr/>
            <p:nvPr/>
          </p:nvSpPr>
          <p:spPr>
            <a:xfrm>
              <a:off x="2178870" y="2941575"/>
              <a:ext cx="3961538"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1" name="Rectangle 10">
              <a:extLst>
                <a:ext uri="{FF2B5EF4-FFF2-40B4-BE49-F238E27FC236}">
                  <a16:creationId xmlns:a16="http://schemas.microsoft.com/office/drawing/2014/main" id="{0E8C8CA7-72E1-C3D7-C4E9-D3307ABA1734}"/>
                </a:ext>
              </a:extLst>
            </p:cNvPr>
            <p:cNvSpPr/>
            <p:nvPr/>
          </p:nvSpPr>
          <p:spPr>
            <a:xfrm>
              <a:off x="2178872" y="4671887"/>
              <a:ext cx="3961537"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2" name="Rectangle 11">
              <a:extLst>
                <a:ext uri="{FF2B5EF4-FFF2-40B4-BE49-F238E27FC236}">
                  <a16:creationId xmlns:a16="http://schemas.microsoft.com/office/drawing/2014/main" id="{22094763-15DB-A215-B93B-39AEBAF4F057}"/>
                </a:ext>
              </a:extLst>
            </p:cNvPr>
            <p:cNvSpPr/>
            <p:nvPr/>
          </p:nvSpPr>
          <p:spPr>
            <a:xfrm>
              <a:off x="2178871" y="1220377"/>
              <a:ext cx="3961538"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3" name="TextBox 12">
              <a:extLst>
                <a:ext uri="{FF2B5EF4-FFF2-40B4-BE49-F238E27FC236}">
                  <a16:creationId xmlns:a16="http://schemas.microsoft.com/office/drawing/2014/main" id="{EDAD139E-CFC6-3C24-3D9B-25DE36F25F4B}"/>
                </a:ext>
              </a:extLst>
            </p:cNvPr>
            <p:cNvSpPr txBox="1"/>
            <p:nvPr/>
          </p:nvSpPr>
          <p:spPr>
            <a:xfrm>
              <a:off x="6074836" y="3899082"/>
              <a:ext cx="1353793" cy="307777"/>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Partnership</a:t>
              </a:r>
            </a:p>
          </p:txBody>
        </p:sp>
        <p:pic>
          <p:nvPicPr>
            <p:cNvPr id="14" name="Picture 13">
              <a:extLst>
                <a:ext uri="{FF2B5EF4-FFF2-40B4-BE49-F238E27FC236}">
                  <a16:creationId xmlns:a16="http://schemas.microsoft.com/office/drawing/2014/main" id="{B032A3E4-54D0-A5EC-5DFD-BB8AF84D5542}"/>
                </a:ext>
              </a:extLst>
            </p:cNvPr>
            <p:cNvPicPr>
              <a:picLocks noChangeAspect="1"/>
            </p:cNvPicPr>
            <p:nvPr/>
          </p:nvPicPr>
          <p:blipFill>
            <a:blip r:embed="rId3"/>
            <a:stretch>
              <a:fillRect/>
            </a:stretch>
          </p:blipFill>
          <p:spPr>
            <a:xfrm>
              <a:off x="6489477" y="3465443"/>
              <a:ext cx="509878" cy="509878"/>
            </a:xfrm>
            <a:prstGeom prst="rect">
              <a:avLst/>
            </a:prstGeom>
          </p:spPr>
        </p:pic>
        <p:cxnSp>
          <p:nvCxnSpPr>
            <p:cNvPr id="15" name="Straight Arrow Connector 14">
              <a:extLst>
                <a:ext uri="{FF2B5EF4-FFF2-40B4-BE49-F238E27FC236}">
                  <a16:creationId xmlns:a16="http://schemas.microsoft.com/office/drawing/2014/main" id="{01E2032E-88B2-43D9-281E-63C78D372D66}"/>
                </a:ext>
              </a:extLst>
            </p:cNvPr>
            <p:cNvCxnSpPr>
              <a:cxnSpLocks/>
            </p:cNvCxnSpPr>
            <p:nvPr/>
          </p:nvCxnSpPr>
          <p:spPr>
            <a:xfrm>
              <a:off x="6263219" y="3351017"/>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16" name="Straight Arrow Connector 15">
              <a:extLst>
                <a:ext uri="{FF2B5EF4-FFF2-40B4-BE49-F238E27FC236}">
                  <a16:creationId xmlns:a16="http://schemas.microsoft.com/office/drawing/2014/main" id="{7E109940-7F95-3B8C-C4E0-FEB99D69F509}"/>
                </a:ext>
              </a:extLst>
            </p:cNvPr>
            <p:cNvCxnSpPr>
              <a:cxnSpLocks/>
            </p:cNvCxnSpPr>
            <p:nvPr/>
          </p:nvCxnSpPr>
          <p:spPr>
            <a:xfrm>
              <a:off x="6297560" y="4333038"/>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grpSp>
      <p:sp>
        <p:nvSpPr>
          <p:cNvPr id="17" name="TextBox 16">
            <a:extLst>
              <a:ext uri="{FF2B5EF4-FFF2-40B4-BE49-F238E27FC236}">
                <a16:creationId xmlns:a16="http://schemas.microsoft.com/office/drawing/2014/main" id="{C9DB432F-0036-7153-5A36-A210CD160DD6}"/>
              </a:ext>
            </a:extLst>
          </p:cNvPr>
          <p:cNvSpPr txBox="1"/>
          <p:nvPr/>
        </p:nvSpPr>
        <p:spPr>
          <a:xfrm>
            <a:off x="7217855" y="1256483"/>
            <a:ext cx="3898879" cy="1384995"/>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HK" sz="1400" b="1" i="0" u="none" strike="noStrike" kern="1200" cap="none" spc="0" normalizeH="0" baseline="0" noProof="0">
                <a:ln>
                  <a:noFill/>
                </a:ln>
                <a:solidFill>
                  <a:prstClr val="black"/>
                </a:solidFill>
                <a:effectLst/>
                <a:uLnTx/>
                <a:uFillTx/>
                <a:latin typeface="Avenir Next LT Pro"/>
                <a:ea typeface="新細明體"/>
                <a:cs typeface="+mn-cs"/>
              </a:rPr>
              <a:t>Google Cloud </a:t>
            </a:r>
            <a:endParaRPr kumimoji="0" lang="en-US" altLang="zh-HK" sz="1400" b="1" i="0" u="none" strike="noStrike" kern="1200" cap="none" spc="0" normalizeH="0" baseline="0" noProof="0">
              <a:ln>
                <a:noFill/>
              </a:ln>
              <a:solidFill>
                <a:prstClr val="black"/>
              </a:solidFill>
              <a:effectLst/>
              <a:uLnTx/>
              <a:uFillTx/>
              <a:latin typeface="Avenir Next LT Pro"/>
              <a:ea typeface="新細明體"/>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HK" sz="1400" b="0" i="0" u="none" strike="noStrike" kern="1200" cap="none" spc="0" normalizeH="0" baseline="0" noProof="0">
                <a:ln>
                  <a:noFill/>
                </a:ln>
                <a:solidFill>
                  <a:prstClr val="black"/>
                </a:solidFill>
                <a:effectLst/>
                <a:uLnTx/>
                <a:uFillTx/>
                <a:latin typeface="Avenir Next LT Pro"/>
                <a:ea typeface="新細明體"/>
                <a:cs typeface="+mn-cs"/>
              </a:rPr>
              <a:t>will eventually become Solana node validator and start indexing on Solana blocks, enabling flexibility and accessibility to developers on historical data. </a:t>
            </a:r>
            <a:endParaRPr kumimoji="0" lang="en-US" altLang="zh-HK" sz="1400" b="0" i="0" u="none" strike="noStrike" kern="1200" cap="none" spc="0" normalizeH="0" baseline="0" noProof="0">
              <a:ln>
                <a:noFill/>
              </a:ln>
              <a:solidFill>
                <a:prstClr val="black"/>
              </a:solidFill>
              <a:effectLst/>
              <a:uLnTx/>
              <a:uFillTx/>
              <a:latin typeface="Avenir Next LT Pro"/>
              <a:ea typeface="新細明體"/>
              <a:cs typeface="Calibri"/>
            </a:endParaRPr>
          </a:p>
        </p:txBody>
      </p:sp>
      <p:sp>
        <p:nvSpPr>
          <p:cNvPr id="18" name="TextBox 17">
            <a:extLst>
              <a:ext uri="{FF2B5EF4-FFF2-40B4-BE49-F238E27FC236}">
                <a16:creationId xmlns:a16="http://schemas.microsoft.com/office/drawing/2014/main" id="{38D73F35-8EE5-5A77-240F-3AE8B86E93A9}"/>
              </a:ext>
            </a:extLst>
          </p:cNvPr>
          <p:cNvSpPr txBox="1"/>
          <p:nvPr/>
        </p:nvSpPr>
        <p:spPr>
          <a:xfrm>
            <a:off x="7210596" y="2851646"/>
            <a:ext cx="3898879" cy="1384995"/>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HK" sz="1400" b="1" i="0" u="none" strike="noStrike" kern="1200" cap="none" spc="0" normalizeH="0" baseline="0" noProof="0">
                <a:ln>
                  <a:noFill/>
                </a:ln>
                <a:solidFill>
                  <a:prstClr val="black"/>
                </a:solidFill>
                <a:effectLst/>
                <a:uLnTx/>
                <a:uFillTx/>
                <a:latin typeface="Avenir Next LT Pro"/>
                <a:ea typeface="新細明體"/>
                <a:cs typeface="+mn-cs"/>
              </a:rPr>
              <a:t>Krafton </a:t>
            </a:r>
            <a:endParaRPr kumimoji="0" lang="en-US" altLang="zh-HK" sz="1400" b="1" i="0" u="none" strike="noStrike" kern="1200" cap="none" spc="0" normalizeH="0" baseline="0" noProof="0">
              <a:ln>
                <a:noFill/>
              </a:ln>
              <a:solidFill>
                <a:prstClr val="black"/>
              </a:solidFill>
              <a:effectLst/>
              <a:uLnTx/>
              <a:uFillTx/>
              <a:latin typeface="Avenir Next LT Pro"/>
              <a:ea typeface="新細明體"/>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HK" sz="1400" b="0" i="0" u="none" strike="noStrike" kern="1200" cap="none" spc="0" normalizeH="0" baseline="0" noProof="0">
                <a:ln>
                  <a:noFill/>
                </a:ln>
                <a:solidFill>
                  <a:prstClr val="black"/>
                </a:solidFill>
                <a:effectLst/>
                <a:uLnTx/>
                <a:uFillTx/>
                <a:latin typeface="Avenir Next LT Pro"/>
                <a:ea typeface="新細明體"/>
                <a:cs typeface="+mn-cs"/>
              </a:rPr>
              <a:t>the company behind the popular battle-royale PUBG, announced partnerships with Solana Labs on developing game that allows players to earn NFT in-game items, fostering play-to-earn economy.</a:t>
            </a:r>
            <a:endParaRPr kumimoji="0" lang="en-US" altLang="zh-HK" sz="1400" b="0" i="0" u="none" strike="noStrike" kern="1200" cap="none" spc="0" normalizeH="0" baseline="0" noProof="0">
              <a:ln>
                <a:noFill/>
              </a:ln>
              <a:solidFill>
                <a:prstClr val="black"/>
              </a:solidFill>
              <a:effectLst/>
              <a:uLnTx/>
              <a:uFillTx/>
              <a:latin typeface="Avenir Next LT Pro"/>
              <a:ea typeface="新細明體"/>
              <a:cs typeface="Calibri"/>
            </a:endParaRPr>
          </a:p>
        </p:txBody>
      </p:sp>
      <p:sp>
        <p:nvSpPr>
          <p:cNvPr id="19" name="TextBox 18">
            <a:extLst>
              <a:ext uri="{FF2B5EF4-FFF2-40B4-BE49-F238E27FC236}">
                <a16:creationId xmlns:a16="http://schemas.microsoft.com/office/drawing/2014/main" id="{7BD372F9-3D92-F631-866A-2611F83F6025}"/>
              </a:ext>
            </a:extLst>
          </p:cNvPr>
          <p:cNvSpPr txBox="1"/>
          <p:nvPr/>
        </p:nvSpPr>
        <p:spPr>
          <a:xfrm>
            <a:off x="7261528" y="4681237"/>
            <a:ext cx="3847947" cy="1169551"/>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HK" sz="1400" b="1" i="0" u="none" strike="noStrike" kern="1200" cap="none" spc="0" normalizeH="0" baseline="0" noProof="0">
                <a:ln>
                  <a:noFill/>
                </a:ln>
                <a:solidFill>
                  <a:prstClr val="black"/>
                </a:solidFill>
                <a:effectLst/>
                <a:uLnTx/>
                <a:uFillTx/>
                <a:latin typeface="Avenir Next LT Pro"/>
                <a:ea typeface="新細明體"/>
                <a:cs typeface="+mn-cs"/>
              </a:rPr>
              <a:t>Meta, Instagram </a:t>
            </a:r>
            <a:endParaRPr kumimoji="0" lang="en-US" altLang="zh-HK" sz="1400" b="1" i="0" u="none" strike="noStrike" kern="1200" cap="none" spc="0" normalizeH="0" baseline="0" noProof="0">
              <a:ln>
                <a:noFill/>
              </a:ln>
              <a:solidFill>
                <a:prstClr val="black"/>
              </a:solidFill>
              <a:effectLst/>
              <a:uLnTx/>
              <a:uFillTx/>
              <a:latin typeface="Avenir Next LT Pro"/>
              <a:ea typeface="新細明體"/>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HK" sz="1400" b="0" i="0" u="none" strike="noStrike" kern="1200" cap="none" spc="0" normalizeH="0" baseline="0" noProof="0">
                <a:ln>
                  <a:noFill/>
                </a:ln>
                <a:solidFill>
                  <a:prstClr val="black"/>
                </a:solidFill>
                <a:effectLst/>
                <a:uLnTx/>
                <a:uFillTx/>
                <a:latin typeface="Avenir Next LT Pro"/>
                <a:ea typeface="新細明體"/>
                <a:cs typeface="+mn-cs"/>
              </a:rPr>
              <a:t>NFT profiles integrations with Solana blockchain</a:t>
            </a:r>
            <a:endParaRPr kumimoji="0" lang="en-US" altLang="zh-HK" sz="1400" b="0" i="0" u="none" strike="noStrike" kern="1200" cap="none" spc="0" normalizeH="0" baseline="0" noProof="0">
              <a:ln>
                <a:noFill/>
              </a:ln>
              <a:solidFill>
                <a:prstClr val="black"/>
              </a:solidFill>
              <a:effectLst/>
              <a:uLnTx/>
              <a:uFillTx/>
              <a:latin typeface="Avenir Next LT Pro"/>
              <a:ea typeface="新細明體"/>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altLang="zh-HK" sz="1400" b="0" i="0" u="none" strike="noStrike" kern="1200" cap="none" spc="0" normalizeH="0" baseline="0" noProof="0">
              <a:ln>
                <a:noFill/>
              </a:ln>
              <a:solidFill>
                <a:prstClr val="black"/>
              </a:solidFill>
              <a:effectLst/>
              <a:uLnTx/>
              <a:uFillTx/>
              <a:latin typeface="Avenir Next LT Pro"/>
              <a:ea typeface="新細明體"/>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HK" sz="1400" b="1" i="0" u="none" strike="noStrike" kern="1200" cap="none" spc="0" normalizeH="0" baseline="0" noProof="0" err="1">
                <a:ln>
                  <a:noFill/>
                </a:ln>
                <a:solidFill>
                  <a:prstClr val="black"/>
                </a:solidFill>
                <a:effectLst/>
                <a:uLnTx/>
                <a:uFillTx/>
                <a:latin typeface="Avenir Next LT Pro"/>
                <a:ea typeface="新細明體"/>
                <a:cs typeface="Calibri"/>
              </a:rPr>
              <a:t>Opensea</a:t>
            </a:r>
            <a:r>
              <a:rPr kumimoji="0" lang="en-US" altLang="zh-HK" sz="1400" b="1" i="0" u="none" strike="noStrike" kern="1200" cap="none" spc="0" normalizeH="0" baseline="0" noProof="0">
                <a:ln>
                  <a:noFill/>
                </a:ln>
                <a:solidFill>
                  <a:prstClr val="black"/>
                </a:solidFill>
                <a:effectLst/>
                <a:uLnTx/>
                <a:uFillTx/>
                <a:latin typeface="Avenir Next LT Pro"/>
                <a:ea typeface="新細明體"/>
                <a:cs typeface="Calibri"/>
              </a:rPr>
              <a:t> integration</a:t>
            </a:r>
          </a:p>
        </p:txBody>
      </p:sp>
      <p:sp>
        <p:nvSpPr>
          <p:cNvPr id="20" name="TextBox 19">
            <a:extLst>
              <a:ext uri="{FF2B5EF4-FFF2-40B4-BE49-F238E27FC236}">
                <a16:creationId xmlns:a16="http://schemas.microsoft.com/office/drawing/2014/main" id="{2056B4C0-E19A-345C-E942-921C572C7729}"/>
              </a:ext>
            </a:extLst>
          </p:cNvPr>
          <p:cNvSpPr txBox="1"/>
          <p:nvPr/>
        </p:nvSpPr>
        <p:spPr>
          <a:xfrm>
            <a:off x="10971877" y="1913072"/>
            <a:ext cx="1316579" cy="307777"/>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Infrastructure</a:t>
            </a:r>
          </a:p>
        </p:txBody>
      </p:sp>
      <p:sp>
        <p:nvSpPr>
          <p:cNvPr id="21" name="TextBox 20">
            <a:extLst>
              <a:ext uri="{FF2B5EF4-FFF2-40B4-BE49-F238E27FC236}">
                <a16:creationId xmlns:a16="http://schemas.microsoft.com/office/drawing/2014/main" id="{F90708C6-27A5-F62C-495F-C13C886AD2AE}"/>
              </a:ext>
            </a:extLst>
          </p:cNvPr>
          <p:cNvSpPr txBox="1"/>
          <p:nvPr/>
        </p:nvSpPr>
        <p:spPr>
          <a:xfrm>
            <a:off x="10971877" y="3569024"/>
            <a:ext cx="881908" cy="307777"/>
          </a:xfrm>
          <a:prstGeom prst="rect">
            <a:avLst/>
          </a:prstGeom>
          <a:noFill/>
        </p:spPr>
        <p:txBody>
          <a:bodyPr wrap="non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Game-Fi</a:t>
            </a:r>
          </a:p>
        </p:txBody>
      </p:sp>
      <p:sp>
        <p:nvSpPr>
          <p:cNvPr id="22" name="TextBox 21">
            <a:extLst>
              <a:ext uri="{FF2B5EF4-FFF2-40B4-BE49-F238E27FC236}">
                <a16:creationId xmlns:a16="http://schemas.microsoft.com/office/drawing/2014/main" id="{AE1081F5-F5B9-192F-819A-FB92317EB487}"/>
              </a:ext>
            </a:extLst>
          </p:cNvPr>
          <p:cNvSpPr txBox="1"/>
          <p:nvPr/>
        </p:nvSpPr>
        <p:spPr>
          <a:xfrm>
            <a:off x="10971877" y="5236072"/>
            <a:ext cx="526106" cy="307777"/>
          </a:xfrm>
          <a:prstGeom prst="rect">
            <a:avLst/>
          </a:prstGeom>
          <a:noFill/>
        </p:spPr>
        <p:txBody>
          <a:bodyPr wrap="non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NFT</a:t>
            </a:r>
          </a:p>
        </p:txBody>
      </p:sp>
      <p:sp>
        <p:nvSpPr>
          <p:cNvPr id="23" name="Right Brace 22">
            <a:extLst>
              <a:ext uri="{FF2B5EF4-FFF2-40B4-BE49-F238E27FC236}">
                <a16:creationId xmlns:a16="http://schemas.microsoft.com/office/drawing/2014/main" id="{F6325B20-7EE3-C115-6B40-06622A7F3256}"/>
              </a:ext>
            </a:extLst>
          </p:cNvPr>
          <p:cNvSpPr/>
          <p:nvPr/>
        </p:nvSpPr>
        <p:spPr>
          <a:xfrm>
            <a:off x="10787209" y="1324414"/>
            <a:ext cx="184353" cy="1450258"/>
          </a:xfrm>
          <a:prstGeom prst="rightBrace">
            <a:avLst/>
          </a:prstGeom>
          <a:ln w="28575"/>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4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24" name="Right Brace 23">
            <a:extLst>
              <a:ext uri="{FF2B5EF4-FFF2-40B4-BE49-F238E27FC236}">
                <a16:creationId xmlns:a16="http://schemas.microsoft.com/office/drawing/2014/main" id="{9834832B-4110-E10B-914B-AAFF554483B8}"/>
              </a:ext>
            </a:extLst>
          </p:cNvPr>
          <p:cNvSpPr/>
          <p:nvPr/>
        </p:nvSpPr>
        <p:spPr>
          <a:xfrm>
            <a:off x="10787208" y="3014333"/>
            <a:ext cx="184353" cy="1450258"/>
          </a:xfrm>
          <a:prstGeom prst="rightBrace">
            <a:avLst/>
          </a:prstGeom>
          <a:ln w="28575"/>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4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25" name="Right Brace 24">
            <a:extLst>
              <a:ext uri="{FF2B5EF4-FFF2-40B4-BE49-F238E27FC236}">
                <a16:creationId xmlns:a16="http://schemas.microsoft.com/office/drawing/2014/main" id="{87097824-F9DD-0752-88E2-7EFBCC7A24AC}"/>
              </a:ext>
            </a:extLst>
          </p:cNvPr>
          <p:cNvSpPr/>
          <p:nvPr/>
        </p:nvSpPr>
        <p:spPr>
          <a:xfrm>
            <a:off x="10774917" y="4679671"/>
            <a:ext cx="184353" cy="1450258"/>
          </a:xfrm>
          <a:prstGeom prst="rightBrace">
            <a:avLst/>
          </a:prstGeom>
          <a:ln w="28575"/>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4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26" name="TextBox 25">
            <a:extLst>
              <a:ext uri="{FF2B5EF4-FFF2-40B4-BE49-F238E27FC236}">
                <a16:creationId xmlns:a16="http://schemas.microsoft.com/office/drawing/2014/main" id="{58A129F0-F0BC-71FE-47C5-E40B42CBAF4B}"/>
              </a:ext>
            </a:extLst>
          </p:cNvPr>
          <p:cNvSpPr txBox="1"/>
          <p:nvPr/>
        </p:nvSpPr>
        <p:spPr>
          <a:xfrm>
            <a:off x="2219600" y="1322822"/>
            <a:ext cx="3734267"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srgbClr val="202124"/>
                </a:solidFill>
                <a:effectLst/>
                <a:uLnTx/>
                <a:uFillTx/>
                <a:latin typeface="Avenir Next LT Pro"/>
                <a:ea typeface="+mn-ea"/>
                <a:cs typeface="arial"/>
              </a:rPr>
              <a:t>Founded in 2020 </a:t>
            </a:r>
            <a:endParaRPr kumimoji="0" lang="en-US" sz="1400" b="0" i="0" u="none" strike="noStrike" kern="1200" cap="none" spc="0" normalizeH="0" baseline="0" noProof="0">
              <a:ln>
                <a:noFill/>
              </a:ln>
              <a:solidFill>
                <a:srgbClr val="000000"/>
              </a:solidFill>
              <a:effectLst/>
              <a:uLnTx/>
              <a:uFillTx/>
              <a:latin typeface="Avenir Next LT Pro"/>
              <a:ea typeface="+mn-ea"/>
              <a:cs typeface="Calibri"/>
            </a:endParaRP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srgbClr val="202124"/>
                </a:solidFill>
                <a:effectLst/>
                <a:uLnTx/>
                <a:uFillTx/>
                <a:latin typeface="Avenir Next LT Pro"/>
                <a:ea typeface="+mn-ea"/>
                <a:cs typeface="arial"/>
              </a:rPr>
              <a:t>a blockchain network built for running smart contract-based applications.</a:t>
            </a:r>
            <a:endParaRPr kumimoji="0" lang="en-US" sz="1400" b="0" i="0" u="none" strike="noStrike" kern="1200" cap="none" spc="0" normalizeH="0" baseline="0" noProof="0">
              <a:ln>
                <a:noFill/>
              </a:ln>
              <a:solidFill>
                <a:prstClr val="black"/>
              </a:solidFill>
              <a:effectLst/>
              <a:uLnTx/>
              <a:uFillTx/>
              <a:latin typeface="Avenir Next LT Pro"/>
              <a:ea typeface="+mn-ea"/>
              <a:cs typeface="Calibri"/>
            </a:endParaRPr>
          </a:p>
        </p:txBody>
      </p:sp>
      <p:sp>
        <p:nvSpPr>
          <p:cNvPr id="3" name="TextBox 2">
            <a:extLst>
              <a:ext uri="{FF2B5EF4-FFF2-40B4-BE49-F238E27FC236}">
                <a16:creationId xmlns:a16="http://schemas.microsoft.com/office/drawing/2014/main" id="{5C000B7F-33A7-77F9-BD0B-02229C170A3B}"/>
              </a:ext>
            </a:extLst>
          </p:cNvPr>
          <p:cNvSpPr txBox="1"/>
          <p:nvPr/>
        </p:nvSpPr>
        <p:spPr>
          <a:xfrm>
            <a:off x="2215575" y="3014996"/>
            <a:ext cx="3734267"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High throughput, low fees</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Strong advocacy for developers</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200" b="0" i="0" u="none" strike="noStrike" kern="1200" cap="none" spc="0" normalizeH="0" baseline="0" noProof="0">
                <a:ln>
                  <a:noFill/>
                </a:ln>
                <a:solidFill>
                  <a:srgbClr val="202124"/>
                </a:solidFill>
                <a:effectLst/>
                <a:uLnTx/>
                <a:uFillTx/>
                <a:latin typeface="Avenir Next LT Pro"/>
                <a:ea typeface="+mn-ea"/>
                <a:cs typeface="arial"/>
              </a:rPr>
              <a:t>Ease of use for Phantom Wallet</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endParaRPr kumimoji="0" lang="en-US" sz="1200" b="0" i="0" u="none" strike="noStrike" kern="1200" cap="none" spc="0" normalizeH="0" baseline="0" noProof="0">
              <a:ln>
                <a:noFill/>
              </a:ln>
              <a:solidFill>
                <a:srgbClr val="202124"/>
              </a:solidFill>
              <a:effectLst/>
              <a:uLnTx/>
              <a:uFillTx/>
              <a:latin typeface="Avenir Next LT Pro"/>
              <a:ea typeface="+mn-ea"/>
              <a:cs typeface="arial"/>
            </a:endParaRPr>
          </a:p>
          <a:p>
            <a:pPr marL="274638" marR="0" lvl="1" indent="-274638" algn="l" defTabSz="914400" rtl="0" eaLnBrk="1" fontAlgn="auto" latinLnBrk="0" hangingPunct="1">
              <a:lnSpc>
                <a:spcPct val="100000"/>
              </a:lnSpc>
              <a:spcBef>
                <a:spcPts val="0"/>
              </a:spcBef>
              <a:spcAft>
                <a:spcPts val="0"/>
              </a:spcAft>
              <a:buClr>
                <a:prstClr val="black"/>
              </a:buClr>
              <a:buSzTx/>
              <a:buFont typeface="System Font Regular"/>
              <a:buChar char="x"/>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Frequent blockchain service outage</a:t>
            </a:r>
          </a:p>
          <a:p>
            <a:pPr marL="274638" marR="0" lvl="1" indent="-274638" algn="l" defTabSz="914400" rtl="0" eaLnBrk="1" fontAlgn="auto" latinLnBrk="0" hangingPunct="1">
              <a:lnSpc>
                <a:spcPct val="100000"/>
              </a:lnSpc>
              <a:spcBef>
                <a:spcPts val="0"/>
              </a:spcBef>
              <a:spcAft>
                <a:spcPts val="0"/>
              </a:spcAft>
              <a:buClr>
                <a:prstClr val="black"/>
              </a:buClr>
              <a:buSzTx/>
              <a:buFont typeface="System Font Regular"/>
              <a:buChar char="x"/>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No Privacy solution</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TextBox 18">
            <a:extLst>
              <a:ext uri="{FF2B5EF4-FFF2-40B4-BE49-F238E27FC236}">
                <a16:creationId xmlns:a16="http://schemas.microsoft.com/office/drawing/2014/main" id="{A8F48AF9-EE4D-4EEE-09CA-36C80C589B92}"/>
              </a:ext>
            </a:extLst>
          </p:cNvPr>
          <p:cNvSpPr txBox="1"/>
          <p:nvPr/>
        </p:nvSpPr>
        <p:spPr>
          <a:xfrm>
            <a:off x="2222377" y="4679671"/>
            <a:ext cx="3918031" cy="16004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err="1">
                <a:ln>
                  <a:noFill/>
                </a:ln>
                <a:solidFill>
                  <a:srgbClr val="202124"/>
                </a:solidFill>
                <a:effectLst/>
                <a:uLnTx/>
                <a:uFillTx/>
                <a:latin typeface="Avenir Next LT Pro"/>
                <a:ea typeface="+mn-ea"/>
                <a:cs typeface="arial"/>
              </a:rPr>
              <a:t>DeFi</a:t>
            </a:r>
            <a:r>
              <a:rPr kumimoji="0" lang="en-US" sz="1400" b="0" i="0" u="none" strike="noStrike" kern="1200" cap="none" spc="0" normalizeH="0" baseline="0" noProof="0">
                <a:ln>
                  <a:noFill/>
                </a:ln>
                <a:solidFill>
                  <a:srgbClr val="202124"/>
                </a:solidFill>
                <a:effectLst/>
                <a:uLnTx/>
                <a:uFillTx/>
                <a:latin typeface="Avenir Next LT Pro"/>
                <a:ea typeface="+mn-ea"/>
                <a:cs typeface="arial"/>
              </a:rPr>
              <a:t> / </a:t>
            </a:r>
            <a:r>
              <a:rPr kumimoji="0" lang="en-US" sz="1400" b="0" i="0" u="none" strike="noStrike" kern="1200" cap="none" spc="0" normalizeH="0" baseline="0" noProof="0" err="1">
                <a:ln>
                  <a:noFill/>
                </a:ln>
                <a:solidFill>
                  <a:srgbClr val="202124"/>
                </a:solidFill>
                <a:effectLst/>
                <a:uLnTx/>
                <a:uFillTx/>
                <a:latin typeface="Avenir Next LT Pro"/>
                <a:ea typeface="+mn-ea"/>
                <a:cs typeface="arial"/>
              </a:rPr>
              <a:t>Stablecoins</a:t>
            </a:r>
            <a:r>
              <a:rPr kumimoji="0" lang="en-US" sz="1400" b="0" i="0" u="none" strike="noStrike" kern="1200" cap="none" spc="0" normalizeH="0" baseline="0" noProof="0">
                <a:ln>
                  <a:noFill/>
                </a:ln>
                <a:solidFill>
                  <a:srgbClr val="202124"/>
                </a:solidFill>
                <a:effectLst/>
                <a:uLnTx/>
                <a:uFillTx/>
                <a:latin typeface="Avenir Next LT Pro"/>
                <a:ea typeface="+mn-ea"/>
                <a:cs typeface="arial"/>
              </a:rPr>
              <a:t> </a:t>
            </a:r>
          </a:p>
          <a:p>
            <a:pPr marL="742950" marR="0" lvl="1"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err="1">
                <a:ln>
                  <a:noFill/>
                </a:ln>
                <a:solidFill>
                  <a:srgbClr val="202124"/>
                </a:solidFill>
                <a:effectLst/>
                <a:uLnTx/>
                <a:uFillTx/>
                <a:latin typeface="Avenir Next LT Pro"/>
                <a:ea typeface="+mn-ea"/>
                <a:cs typeface="arial"/>
              </a:rPr>
              <a:t>Stablecoins</a:t>
            </a:r>
            <a:r>
              <a:rPr kumimoji="0" lang="en-US" sz="1400" b="0" i="0" u="none" strike="noStrike" kern="1200" cap="none" spc="0" normalizeH="0" baseline="0" noProof="0">
                <a:ln>
                  <a:noFill/>
                </a:ln>
                <a:solidFill>
                  <a:srgbClr val="202124"/>
                </a:solidFill>
                <a:effectLst/>
                <a:uLnTx/>
                <a:uFillTx/>
                <a:latin typeface="Avenir Next LT Pro"/>
                <a:ea typeface="+mn-ea"/>
                <a:cs typeface="arial"/>
              </a:rPr>
              <a:t> (e.g. USDC, USDT)</a:t>
            </a:r>
          </a:p>
          <a:p>
            <a:pPr marL="742950" marR="0" lvl="1"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srgbClr val="202124"/>
                </a:solidFill>
                <a:effectLst/>
                <a:uLnTx/>
                <a:uFillTx/>
                <a:latin typeface="Avenir Next LT Pro"/>
                <a:ea typeface="+mn-ea"/>
                <a:cs typeface="arial"/>
              </a:rPr>
              <a:t>Automatic Market Maker (e.g. </a:t>
            </a:r>
            <a:r>
              <a:rPr kumimoji="0" lang="en-US" sz="1400" b="0" i="0" u="none" strike="noStrike" kern="1200" cap="none" spc="0" normalizeH="0" baseline="0" noProof="0" err="1">
                <a:ln>
                  <a:noFill/>
                </a:ln>
                <a:solidFill>
                  <a:srgbClr val="202124"/>
                </a:solidFill>
                <a:effectLst/>
                <a:uLnTx/>
                <a:uFillTx/>
                <a:latin typeface="Avenir Next LT Pro"/>
                <a:ea typeface="+mn-ea"/>
                <a:cs typeface="arial"/>
              </a:rPr>
              <a:t>Raydium</a:t>
            </a:r>
            <a:r>
              <a:rPr kumimoji="0" lang="en-US" sz="1400" b="0" i="0" u="none" strike="noStrike" kern="1200" cap="none" spc="0" normalizeH="0" baseline="0" noProof="0">
                <a:ln>
                  <a:noFill/>
                </a:ln>
                <a:solidFill>
                  <a:srgbClr val="202124"/>
                </a:solidFill>
                <a:effectLst/>
                <a:uLnTx/>
                <a:uFillTx/>
                <a:latin typeface="Avenir Next LT Pro"/>
                <a:ea typeface="+mn-ea"/>
                <a:cs typeface="arial"/>
              </a:rPr>
              <a:t>)</a:t>
            </a:r>
            <a:endParaRPr kumimoji="0" lang="zh-TW" altLang="en-US" sz="1800" b="0" i="0" u="none" strike="noStrike" kern="1200" cap="none" spc="0" normalizeH="0" baseline="0" noProof="0">
              <a:ln>
                <a:noFill/>
              </a:ln>
              <a:solidFill>
                <a:prstClr val="black"/>
              </a:solidFill>
              <a:effectLst/>
              <a:uLnTx/>
              <a:uFillTx/>
              <a:latin typeface="Calibri" panose="020F0502020204030204"/>
              <a:ea typeface="新細明體" panose="02020500000000000000" pitchFamily="18" charset="-120"/>
              <a:cs typeface="+mn-cs"/>
            </a:endParaRP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srgbClr val="202124"/>
                </a:solidFill>
                <a:effectLst/>
                <a:uLnTx/>
                <a:uFillTx/>
                <a:latin typeface="Avenir Next LT Pro"/>
                <a:ea typeface="+mn-ea"/>
                <a:cs typeface="arial"/>
              </a:rPr>
              <a:t>NFT (e.g. Magic Eden, </a:t>
            </a:r>
            <a:r>
              <a:rPr kumimoji="0" lang="en-US" sz="1400" b="0" i="0" u="none" strike="noStrike" kern="1200" cap="none" spc="0" normalizeH="0" baseline="0" noProof="0" err="1">
                <a:ln>
                  <a:noFill/>
                </a:ln>
                <a:solidFill>
                  <a:srgbClr val="202124"/>
                </a:solidFill>
                <a:effectLst/>
                <a:uLnTx/>
                <a:uFillTx/>
                <a:latin typeface="Avenir Next LT Pro"/>
                <a:ea typeface="+mn-ea"/>
                <a:cs typeface="arial"/>
              </a:rPr>
              <a:t>Opensea</a:t>
            </a:r>
            <a:r>
              <a:rPr kumimoji="0" lang="en-US" sz="1400" b="0" i="0" u="none" strike="noStrike" kern="1200" cap="none" spc="0" normalizeH="0" baseline="0" noProof="0">
                <a:ln>
                  <a:noFill/>
                </a:ln>
                <a:solidFill>
                  <a:srgbClr val="202124"/>
                </a:solidFill>
                <a:effectLst/>
                <a:uLnTx/>
                <a:uFillTx/>
                <a:latin typeface="Avenir Next LT Pro"/>
                <a:ea typeface="+mn-ea"/>
                <a:cs typeface="arial"/>
              </a:rPr>
              <a:t>)</a:t>
            </a: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srgbClr val="202124"/>
                </a:solidFill>
                <a:effectLst/>
                <a:uLnTx/>
                <a:uFillTx/>
                <a:latin typeface="Avenir Next LT Pro"/>
                <a:ea typeface="+mn-ea"/>
                <a:cs typeface="arial"/>
              </a:rPr>
              <a:t>Game and </a:t>
            </a:r>
            <a:r>
              <a:rPr kumimoji="0" lang="en-US" sz="1400" b="0" i="0" u="none" strike="noStrike" kern="1200" cap="none" spc="0" normalizeH="0" baseline="0" noProof="0" err="1">
                <a:ln>
                  <a:noFill/>
                </a:ln>
                <a:solidFill>
                  <a:srgbClr val="202124"/>
                </a:solidFill>
                <a:effectLst/>
                <a:uLnTx/>
                <a:uFillTx/>
                <a:latin typeface="Avenir Next LT Pro"/>
                <a:ea typeface="+mn-ea"/>
                <a:cs typeface="arial"/>
              </a:rPr>
              <a:t>tokenomics</a:t>
            </a:r>
            <a:r>
              <a:rPr kumimoji="0" lang="en-US" sz="1400" b="0" i="0" u="none" strike="noStrike" kern="1200" cap="none" spc="0" normalizeH="0" baseline="0" noProof="0">
                <a:ln>
                  <a:noFill/>
                </a:ln>
                <a:solidFill>
                  <a:srgbClr val="202124"/>
                </a:solidFill>
                <a:effectLst/>
                <a:uLnTx/>
                <a:uFillTx/>
                <a:latin typeface="Avenir Next LT Pro"/>
                <a:ea typeface="+mn-ea"/>
                <a:cs typeface="arial"/>
              </a:rPr>
              <a:t> (e.g. walk-to-earn STEPN)</a:t>
            </a:r>
          </a:p>
        </p:txBody>
      </p:sp>
      <p:sp>
        <p:nvSpPr>
          <p:cNvPr id="27" name="Rectangle 12">
            <a:extLst>
              <a:ext uri="{FF2B5EF4-FFF2-40B4-BE49-F238E27FC236}">
                <a16:creationId xmlns:a16="http://schemas.microsoft.com/office/drawing/2014/main" id="{A49AEB01-5EBC-9127-2EB5-4BBD8C1E2287}"/>
              </a:ext>
            </a:extLst>
          </p:cNvPr>
          <p:cNvSpPr/>
          <p:nvPr/>
        </p:nvSpPr>
        <p:spPr>
          <a:xfrm>
            <a:off x="28575" y="6492875"/>
            <a:ext cx="11156649" cy="363894"/>
          </a:xfrm>
          <a:prstGeom prst="rect">
            <a:avLst/>
          </a:prstGeom>
          <a:solidFill>
            <a:srgbClr val="1F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02969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39C3E-F233-C70F-324B-AE66BD36F376}"/>
              </a:ext>
            </a:extLst>
          </p:cNvPr>
          <p:cNvSpPr>
            <a:spLocks noGrp="1"/>
          </p:cNvSpPr>
          <p:nvPr>
            <p:ph type="title"/>
          </p:nvPr>
        </p:nvSpPr>
        <p:spPr/>
        <p:txBody>
          <a:bodyPr>
            <a:normAutofit/>
          </a:bodyPr>
          <a:lstStyle/>
          <a:p>
            <a:r>
              <a:rPr kumimoji="1" lang="en-US" altLang="zh-HK" err="1">
                <a:latin typeface="Avenir Next LT Pro"/>
                <a:ea typeface="新細明體"/>
              </a:rPr>
              <a:t>Binance</a:t>
            </a:r>
            <a:r>
              <a:rPr kumimoji="1" lang="en-US" altLang="zh-HK">
                <a:latin typeface="Avenir Next LT Pro"/>
                <a:ea typeface="新細明體"/>
              </a:rPr>
              <a:t> Smart Chain (BNB) </a:t>
            </a:r>
            <a:endParaRPr lang="en-US" altLang="zh-HK">
              <a:latin typeface="Avenir Next LT Pro"/>
              <a:ea typeface="新細明體"/>
            </a:endParaRPr>
          </a:p>
        </p:txBody>
      </p:sp>
      <p:sp>
        <p:nvSpPr>
          <p:cNvPr id="4" name="Slide Number Placeholder 3">
            <a:extLst>
              <a:ext uri="{FF2B5EF4-FFF2-40B4-BE49-F238E27FC236}">
                <a16:creationId xmlns:a16="http://schemas.microsoft.com/office/drawing/2014/main" id="{737AF02B-F989-542F-1DF7-2BEB2A4CC53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F5FF29-4ACE-AC4F-9E8A-57C4F53DD435}" type="slidenum">
              <a:rPr kumimoji="0" lang="en-US" sz="1200" b="0" i="0" u="none" strike="noStrike" kern="1200" cap="none" spc="0" normalizeH="0" baseline="0" noProof="0" smtClean="0">
                <a:ln>
                  <a:noFill/>
                </a:ln>
                <a:solidFill>
                  <a:prstClr val="white"/>
                </a:solidFill>
                <a:effectLst/>
                <a:uLnTx/>
                <a:uFillTx/>
                <a:latin typeface="Avenir Next LT Pro" panose="020B0504020202020204" pitchFamily="34"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white"/>
              </a:solidFill>
              <a:effectLst/>
              <a:uLnTx/>
              <a:uFillTx/>
              <a:latin typeface="Avenir Next LT Pro" panose="020B0504020202020204" pitchFamily="34" charset="77"/>
              <a:ea typeface="+mn-ea"/>
              <a:cs typeface="+mn-cs"/>
            </a:endParaRPr>
          </a:p>
        </p:txBody>
      </p:sp>
      <p:grpSp>
        <p:nvGrpSpPr>
          <p:cNvPr id="5" name="Group 4">
            <a:extLst>
              <a:ext uri="{FF2B5EF4-FFF2-40B4-BE49-F238E27FC236}">
                <a16:creationId xmlns:a16="http://schemas.microsoft.com/office/drawing/2014/main" id="{F29348FA-599C-01C1-1EC6-C0196F8F42F2}"/>
              </a:ext>
            </a:extLst>
          </p:cNvPr>
          <p:cNvGrpSpPr/>
          <p:nvPr/>
        </p:nvGrpSpPr>
        <p:grpSpPr>
          <a:xfrm>
            <a:off x="566969" y="1181200"/>
            <a:ext cx="10486428" cy="5116097"/>
            <a:chOff x="714453" y="1205781"/>
            <a:chExt cx="10486428" cy="5116097"/>
          </a:xfrm>
        </p:grpSpPr>
        <p:sp>
          <p:nvSpPr>
            <p:cNvPr id="6" name="Rectangle 5">
              <a:extLst>
                <a:ext uri="{FF2B5EF4-FFF2-40B4-BE49-F238E27FC236}">
                  <a16:creationId xmlns:a16="http://schemas.microsoft.com/office/drawing/2014/main" id="{2475ECFB-B9A6-DA0B-C99A-0C52CC15CB09}"/>
                </a:ext>
              </a:extLst>
            </p:cNvPr>
            <p:cNvSpPr/>
            <p:nvPr/>
          </p:nvSpPr>
          <p:spPr>
            <a:xfrm>
              <a:off x="714453" y="1220377"/>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Background</a:t>
              </a:r>
            </a:p>
          </p:txBody>
        </p:sp>
        <p:sp>
          <p:nvSpPr>
            <p:cNvPr id="7" name="Rectangle 6">
              <a:extLst>
                <a:ext uri="{FF2B5EF4-FFF2-40B4-BE49-F238E27FC236}">
                  <a16:creationId xmlns:a16="http://schemas.microsoft.com/office/drawing/2014/main" id="{06E2A0EF-0685-3BEF-70BC-18F271828FBC}"/>
                </a:ext>
              </a:extLst>
            </p:cNvPr>
            <p:cNvSpPr/>
            <p:nvPr/>
          </p:nvSpPr>
          <p:spPr>
            <a:xfrm>
              <a:off x="714453" y="2941576"/>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HK" sz="1400" b="1" i="0" u="none" strike="noStrike" kern="1200" cap="none" spc="0" normalizeH="0" baseline="0" noProof="0">
                  <a:ln>
                    <a:noFill/>
                  </a:ln>
                  <a:solidFill>
                    <a:prstClr val="white"/>
                  </a:solidFill>
                  <a:effectLst/>
                  <a:uLnTx/>
                  <a:uFillTx/>
                  <a:latin typeface="Avenir Next LT Pro"/>
                  <a:ea typeface="新細明體" panose="02020500000000000000" pitchFamily="18" charset="-120"/>
                  <a:cs typeface="+mn-cs"/>
                </a:rPr>
                <a:t>Pros and Cons</a:t>
              </a:r>
            </a:p>
          </p:txBody>
        </p:sp>
        <p:sp>
          <p:nvSpPr>
            <p:cNvPr id="8" name="Rectangle 7">
              <a:extLst>
                <a:ext uri="{FF2B5EF4-FFF2-40B4-BE49-F238E27FC236}">
                  <a16:creationId xmlns:a16="http://schemas.microsoft.com/office/drawing/2014/main" id="{8082CCB2-245F-A366-3949-7A533B167E42}"/>
                </a:ext>
              </a:extLst>
            </p:cNvPr>
            <p:cNvSpPr/>
            <p:nvPr/>
          </p:nvSpPr>
          <p:spPr>
            <a:xfrm>
              <a:off x="714453" y="4658178"/>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Use Cases</a:t>
              </a:r>
            </a:p>
          </p:txBody>
        </p:sp>
        <p:sp>
          <p:nvSpPr>
            <p:cNvPr id="9" name="Rectangle 8">
              <a:extLst>
                <a:ext uri="{FF2B5EF4-FFF2-40B4-BE49-F238E27FC236}">
                  <a16:creationId xmlns:a16="http://schemas.microsoft.com/office/drawing/2014/main" id="{2570A735-208C-B24B-C1B2-F3C75198FF76}"/>
                </a:ext>
              </a:extLst>
            </p:cNvPr>
            <p:cNvSpPr/>
            <p:nvPr/>
          </p:nvSpPr>
          <p:spPr>
            <a:xfrm>
              <a:off x="7264274" y="1205781"/>
              <a:ext cx="3936607" cy="5111736"/>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0" name="Rectangle 9">
              <a:extLst>
                <a:ext uri="{FF2B5EF4-FFF2-40B4-BE49-F238E27FC236}">
                  <a16:creationId xmlns:a16="http://schemas.microsoft.com/office/drawing/2014/main" id="{94CD9F54-2CD4-86E0-ECD9-44C5D1781F6D}"/>
                </a:ext>
              </a:extLst>
            </p:cNvPr>
            <p:cNvSpPr/>
            <p:nvPr/>
          </p:nvSpPr>
          <p:spPr>
            <a:xfrm>
              <a:off x="2184815" y="2923211"/>
              <a:ext cx="3961538"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1" name="Rectangle 10">
              <a:extLst>
                <a:ext uri="{FF2B5EF4-FFF2-40B4-BE49-F238E27FC236}">
                  <a16:creationId xmlns:a16="http://schemas.microsoft.com/office/drawing/2014/main" id="{D2EE6E57-8D3A-284E-71B4-4409D8CBE014}"/>
                </a:ext>
              </a:extLst>
            </p:cNvPr>
            <p:cNvSpPr/>
            <p:nvPr/>
          </p:nvSpPr>
          <p:spPr>
            <a:xfrm>
              <a:off x="2178872" y="4671887"/>
              <a:ext cx="3961537"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2" name="Rectangle 11">
              <a:extLst>
                <a:ext uri="{FF2B5EF4-FFF2-40B4-BE49-F238E27FC236}">
                  <a16:creationId xmlns:a16="http://schemas.microsoft.com/office/drawing/2014/main" id="{F05F5AAF-C563-4EEA-24B7-D309DF984412}"/>
                </a:ext>
              </a:extLst>
            </p:cNvPr>
            <p:cNvSpPr/>
            <p:nvPr/>
          </p:nvSpPr>
          <p:spPr>
            <a:xfrm>
              <a:off x="2178871" y="1220377"/>
              <a:ext cx="3961538"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3" name="TextBox 12">
              <a:extLst>
                <a:ext uri="{FF2B5EF4-FFF2-40B4-BE49-F238E27FC236}">
                  <a16:creationId xmlns:a16="http://schemas.microsoft.com/office/drawing/2014/main" id="{CED2CA56-9A2B-BD8F-78D6-A7B21D50579D}"/>
                </a:ext>
              </a:extLst>
            </p:cNvPr>
            <p:cNvSpPr txBox="1"/>
            <p:nvPr/>
          </p:nvSpPr>
          <p:spPr>
            <a:xfrm>
              <a:off x="6065486" y="3899082"/>
              <a:ext cx="1353793" cy="307777"/>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Partnership</a:t>
              </a:r>
            </a:p>
          </p:txBody>
        </p:sp>
        <p:pic>
          <p:nvPicPr>
            <p:cNvPr id="14" name="Picture 13">
              <a:extLst>
                <a:ext uri="{FF2B5EF4-FFF2-40B4-BE49-F238E27FC236}">
                  <a16:creationId xmlns:a16="http://schemas.microsoft.com/office/drawing/2014/main" id="{17DFE75B-1B63-8C73-45F9-E9A2C3F1E69F}"/>
                </a:ext>
              </a:extLst>
            </p:cNvPr>
            <p:cNvPicPr>
              <a:picLocks noChangeAspect="1"/>
            </p:cNvPicPr>
            <p:nvPr/>
          </p:nvPicPr>
          <p:blipFill>
            <a:blip r:embed="rId3"/>
            <a:stretch>
              <a:fillRect/>
            </a:stretch>
          </p:blipFill>
          <p:spPr>
            <a:xfrm>
              <a:off x="6480127" y="3465443"/>
              <a:ext cx="509878" cy="509878"/>
            </a:xfrm>
            <a:prstGeom prst="rect">
              <a:avLst/>
            </a:prstGeom>
          </p:spPr>
        </p:pic>
        <p:cxnSp>
          <p:nvCxnSpPr>
            <p:cNvPr id="15" name="Straight Arrow Connector 14">
              <a:extLst>
                <a:ext uri="{FF2B5EF4-FFF2-40B4-BE49-F238E27FC236}">
                  <a16:creationId xmlns:a16="http://schemas.microsoft.com/office/drawing/2014/main" id="{770A4B4F-AA9A-64BA-D3D8-F4744B92E8CF}"/>
                </a:ext>
              </a:extLst>
            </p:cNvPr>
            <p:cNvCxnSpPr>
              <a:cxnSpLocks/>
            </p:cNvCxnSpPr>
            <p:nvPr/>
          </p:nvCxnSpPr>
          <p:spPr>
            <a:xfrm>
              <a:off x="6253869" y="3351017"/>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16" name="Straight Arrow Connector 15">
              <a:extLst>
                <a:ext uri="{FF2B5EF4-FFF2-40B4-BE49-F238E27FC236}">
                  <a16:creationId xmlns:a16="http://schemas.microsoft.com/office/drawing/2014/main" id="{7BCDA1F7-84ED-0C4D-4F09-816EEC098658}"/>
                </a:ext>
              </a:extLst>
            </p:cNvPr>
            <p:cNvCxnSpPr>
              <a:cxnSpLocks/>
            </p:cNvCxnSpPr>
            <p:nvPr/>
          </p:nvCxnSpPr>
          <p:spPr>
            <a:xfrm>
              <a:off x="6288210" y="4333038"/>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grpSp>
      <p:sp>
        <p:nvSpPr>
          <p:cNvPr id="21" name="TextBox 20">
            <a:extLst>
              <a:ext uri="{FF2B5EF4-FFF2-40B4-BE49-F238E27FC236}">
                <a16:creationId xmlns:a16="http://schemas.microsoft.com/office/drawing/2014/main" id="{B06DE2C0-94B7-3FBF-01F4-F26A5DAF1CC2}"/>
              </a:ext>
            </a:extLst>
          </p:cNvPr>
          <p:cNvSpPr txBox="1"/>
          <p:nvPr/>
        </p:nvSpPr>
        <p:spPr>
          <a:xfrm>
            <a:off x="7135025" y="1171216"/>
            <a:ext cx="3979824" cy="2462213"/>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HK" sz="1400" b="1" i="0" u="none" strike="noStrike" kern="1200" cap="none" spc="0" normalizeH="0" baseline="0" noProof="0">
                <a:ln>
                  <a:noFill/>
                </a:ln>
                <a:solidFill>
                  <a:prstClr val="black"/>
                </a:solidFill>
                <a:effectLst/>
                <a:uLnTx/>
                <a:uFillTx/>
                <a:latin typeface="Avenir Next LT Pro"/>
                <a:ea typeface="新細明體"/>
                <a:cs typeface="+mn-cs"/>
              </a:rPr>
              <a:t>Swipe </a:t>
            </a:r>
            <a:endParaRPr kumimoji="0" lang="en-US" altLang="zh-HK" sz="1400" b="1" i="0" u="none" strike="noStrike" kern="1200" cap="none" spc="0" normalizeH="0" baseline="0" noProof="0">
              <a:ln>
                <a:noFill/>
              </a:ln>
              <a:solidFill>
                <a:prstClr val="black"/>
              </a:solidFill>
              <a:effectLst/>
              <a:uLnTx/>
              <a:uFillTx/>
              <a:latin typeface="Avenir Next LT Pro"/>
              <a:ea typeface="新細明體"/>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HK" sz="1400" b="0" i="0" u="none" strike="noStrike" kern="1200" cap="none" spc="0" normalizeH="0" baseline="0" noProof="0">
                <a:ln>
                  <a:noFill/>
                </a:ln>
                <a:solidFill>
                  <a:prstClr val="black"/>
                </a:solidFill>
                <a:effectLst/>
                <a:uLnTx/>
                <a:uFillTx/>
                <a:latin typeface="Avenir Next LT Pro"/>
                <a:ea typeface="新細明體"/>
                <a:cs typeface="+mn-cs"/>
              </a:rPr>
              <a:t>utilize crypto payment, supports on/off ramp fiat-crypto conversions.</a:t>
            </a:r>
            <a:endParaRPr kumimoji="0" lang="en-US" altLang="zh-HK" sz="1400" b="0" i="0" u="none" strike="noStrike" kern="1200" cap="none" spc="0" normalizeH="0" baseline="0" noProof="0">
              <a:ln>
                <a:noFill/>
              </a:ln>
              <a:solidFill>
                <a:prstClr val="black"/>
              </a:solidFill>
              <a:effectLst/>
              <a:uLnTx/>
              <a:uFillTx/>
              <a:latin typeface="Avenir Next LT Pro"/>
              <a:ea typeface="新細明體"/>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HK" sz="1400" b="0" i="0" u="none" strike="noStrike" kern="1200" cap="none" spc="0" normalizeH="0" baseline="0" noProof="0">
                <a:ln>
                  <a:noFill/>
                </a:ln>
                <a:solidFill>
                  <a:prstClr val="black"/>
                </a:solidFill>
                <a:effectLst/>
                <a:uLnTx/>
                <a:uFillTx/>
                <a:latin typeface="Avenir Next LT Pro"/>
                <a:ea typeface="新細明體"/>
                <a:cs typeface="+mn-cs"/>
              </a:rPr>
              <a:t>Enabled access to </a:t>
            </a:r>
            <a:r>
              <a:rPr kumimoji="1" lang="en-US" altLang="zh-HK" sz="1400" b="0" i="0" u="none" strike="noStrike" kern="1200" cap="none" spc="0" normalizeH="0" baseline="0" noProof="0" err="1">
                <a:ln>
                  <a:noFill/>
                </a:ln>
                <a:solidFill>
                  <a:prstClr val="black"/>
                </a:solidFill>
                <a:effectLst/>
                <a:uLnTx/>
                <a:uFillTx/>
                <a:latin typeface="Avenir Next LT Pro"/>
                <a:ea typeface="新細明體"/>
                <a:cs typeface="+mn-cs"/>
              </a:rPr>
              <a:t>ApplePay</a:t>
            </a:r>
            <a:r>
              <a:rPr kumimoji="1" lang="en-US" altLang="zh-HK" sz="1400" b="0" i="0" u="none" strike="noStrike" kern="1200" cap="none" spc="0" normalizeH="0" baseline="0" noProof="0">
                <a:ln>
                  <a:noFill/>
                </a:ln>
                <a:solidFill>
                  <a:prstClr val="black"/>
                </a:solidFill>
                <a:effectLst/>
                <a:uLnTx/>
                <a:uFillTx/>
                <a:latin typeface="Avenir Next LT Pro"/>
                <a:ea typeface="新細明體"/>
                <a:cs typeface="+mn-cs"/>
              </a:rPr>
              <a:t>, Google Pay and Samsung Pay.</a:t>
            </a:r>
            <a:endParaRPr kumimoji="0" lang="en-US" altLang="zh-HK" sz="1400" b="0" i="0" u="none" strike="noStrike" kern="1200" cap="none" spc="0" normalizeH="0" baseline="0" noProof="0">
              <a:ln>
                <a:noFill/>
              </a:ln>
              <a:solidFill>
                <a:prstClr val="black"/>
              </a:solidFill>
              <a:effectLst/>
              <a:uLnTx/>
              <a:uFillTx/>
              <a:latin typeface="Avenir Next LT Pro"/>
              <a:ea typeface="新細明體"/>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HK" sz="1400" b="1" i="0" u="none" strike="noStrike" kern="1200" cap="none" spc="0" normalizeH="0" baseline="0" noProof="0">
                <a:ln>
                  <a:noFill/>
                </a:ln>
                <a:solidFill>
                  <a:prstClr val="black"/>
                </a:solidFill>
                <a:effectLst/>
                <a:uLnTx/>
                <a:uFillTx/>
                <a:latin typeface="Avenir Next LT Pro"/>
                <a:ea typeface="新細明體"/>
                <a:cs typeface="+mn-cs"/>
              </a:rPr>
              <a:t>Simplex </a:t>
            </a:r>
            <a:endParaRPr kumimoji="0" lang="en-US" altLang="zh-HK" sz="1400" b="1" i="0" u="none" strike="noStrike" kern="1200" cap="none" spc="0" normalizeH="0" baseline="0" noProof="0">
              <a:ln>
                <a:noFill/>
              </a:ln>
              <a:solidFill>
                <a:prstClr val="black"/>
              </a:solidFill>
              <a:effectLst/>
              <a:uLnTx/>
              <a:uFillTx/>
              <a:latin typeface="Avenir Next LT Pro"/>
              <a:ea typeface="新細明體"/>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HK" sz="1400" b="0" i="0" u="none" strike="noStrike" kern="1200" cap="none" spc="0" normalizeH="0" baseline="0" noProof="0">
                <a:ln>
                  <a:noFill/>
                </a:ln>
                <a:solidFill>
                  <a:prstClr val="black"/>
                </a:solidFill>
                <a:effectLst/>
                <a:uLnTx/>
                <a:uFillTx/>
                <a:latin typeface="Avenir Next LT Pro"/>
                <a:ea typeface="新細明體"/>
                <a:cs typeface="+mn-cs"/>
              </a:rPr>
              <a:t>crypto-to-credit card payment infrastructure. </a:t>
            </a:r>
            <a:endParaRPr kumimoji="0" lang="en-US" altLang="zh-HK" sz="1400" b="0" i="0" u="none" strike="noStrike" kern="1200" cap="none" spc="0" normalizeH="0" baseline="0" noProof="0">
              <a:ln>
                <a:noFill/>
              </a:ln>
              <a:solidFill>
                <a:prstClr val="black"/>
              </a:solidFill>
              <a:effectLst/>
              <a:uLnTx/>
              <a:uFillTx/>
              <a:latin typeface="Avenir Next LT Pro"/>
              <a:ea typeface="新細明體"/>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HK" sz="1400" b="0" i="0" u="none" strike="noStrike" kern="1200" cap="none" spc="0" normalizeH="0" baseline="0" noProof="0">
                <a:ln>
                  <a:noFill/>
                </a:ln>
                <a:solidFill>
                  <a:prstClr val="black"/>
                </a:solidFill>
                <a:effectLst/>
                <a:uLnTx/>
                <a:uFillTx/>
                <a:latin typeface="Avenir Next LT Pro"/>
                <a:ea typeface="新細明體"/>
                <a:cs typeface="+mn-cs"/>
              </a:rPr>
              <a:t>Claimed to have supported 200+ cryptocurrencies and 100+ fiat currencies with 350+ strategic partnerships.</a:t>
            </a:r>
            <a:endParaRPr kumimoji="0" lang="en-US" altLang="zh-HK" sz="1400" b="0" i="0" u="none" strike="noStrike" kern="1200" cap="none" spc="0" normalizeH="0" baseline="0" noProof="0">
              <a:ln>
                <a:noFill/>
              </a:ln>
              <a:solidFill>
                <a:prstClr val="black"/>
              </a:solidFill>
              <a:effectLst/>
              <a:uLnTx/>
              <a:uFillTx/>
              <a:latin typeface="Avenir Next LT Pro"/>
              <a:ea typeface="新細明體"/>
              <a:cs typeface="+mn-cs"/>
            </a:endParaRPr>
          </a:p>
        </p:txBody>
      </p:sp>
      <p:sp>
        <p:nvSpPr>
          <p:cNvPr id="22" name="TextBox 21">
            <a:extLst>
              <a:ext uri="{FF2B5EF4-FFF2-40B4-BE49-F238E27FC236}">
                <a16:creationId xmlns:a16="http://schemas.microsoft.com/office/drawing/2014/main" id="{A31777A9-18D2-0A74-4AD0-C27E3AD6234C}"/>
              </a:ext>
            </a:extLst>
          </p:cNvPr>
          <p:cNvSpPr txBox="1"/>
          <p:nvPr/>
        </p:nvSpPr>
        <p:spPr>
          <a:xfrm>
            <a:off x="7135428" y="3942367"/>
            <a:ext cx="3792861" cy="738664"/>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HK" sz="1400" b="1" i="0" u="none" strike="noStrike" kern="1200" cap="none" spc="0" normalizeH="0" baseline="0" noProof="0" err="1">
                <a:ln>
                  <a:noFill/>
                </a:ln>
                <a:solidFill>
                  <a:prstClr val="black"/>
                </a:solidFill>
                <a:effectLst/>
                <a:uLnTx/>
                <a:uFillTx/>
                <a:latin typeface="Avenir Next LT Pro"/>
                <a:ea typeface="新細明體"/>
                <a:cs typeface="+mn-cs"/>
              </a:rPr>
              <a:t>Animoca</a:t>
            </a:r>
            <a:r>
              <a:rPr kumimoji="1" lang="en-US" altLang="zh-HK" sz="1400" b="1" i="0" u="none" strike="noStrike" kern="1200" cap="none" spc="0" normalizeH="0" baseline="0" noProof="0">
                <a:ln>
                  <a:noFill/>
                </a:ln>
                <a:solidFill>
                  <a:prstClr val="black"/>
                </a:solidFill>
                <a:effectLst/>
                <a:uLnTx/>
                <a:uFillTx/>
                <a:latin typeface="Avenir Next LT Pro"/>
                <a:ea typeface="新細明體"/>
                <a:cs typeface="+mn-cs"/>
              </a:rPr>
              <a:t> Brands </a:t>
            </a:r>
            <a:endParaRPr kumimoji="0" lang="en-US" altLang="zh-HK" sz="1400" b="1" i="0" u="none" strike="noStrike" kern="1200" cap="none" spc="0" normalizeH="0" baseline="0" noProof="0">
              <a:ln>
                <a:noFill/>
              </a:ln>
              <a:solidFill>
                <a:prstClr val="black"/>
              </a:solidFill>
              <a:effectLst/>
              <a:uLnTx/>
              <a:uFillTx/>
              <a:latin typeface="Avenir Next LT Pro"/>
              <a:ea typeface="新細明體"/>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HK" sz="1400" b="0" i="0" u="none" strike="noStrike" kern="1200" cap="none" spc="0" normalizeH="0" baseline="0" noProof="0">
                <a:ln>
                  <a:noFill/>
                </a:ln>
                <a:solidFill>
                  <a:prstClr val="black"/>
                </a:solidFill>
                <a:effectLst/>
                <a:uLnTx/>
                <a:uFillTx/>
                <a:latin typeface="Avenir Next LT Pro"/>
                <a:ea typeface="新細明體"/>
                <a:cs typeface="+mn-cs"/>
              </a:rPr>
              <a:t>A metaverse on Ethereum, enabling users to create, buy and sell their NFTs.</a:t>
            </a:r>
            <a:endParaRPr kumimoji="0" lang="en-US" altLang="zh-HK" sz="1400" b="0" i="0" u="none" strike="noStrike" kern="1200" cap="none" spc="0" normalizeH="0" baseline="0" noProof="0">
              <a:ln>
                <a:noFill/>
              </a:ln>
              <a:solidFill>
                <a:prstClr val="black"/>
              </a:solidFill>
              <a:effectLst/>
              <a:uLnTx/>
              <a:uFillTx/>
              <a:latin typeface="Avenir Next LT Pro"/>
              <a:ea typeface="新細明體"/>
              <a:cs typeface="Calibri"/>
            </a:endParaRPr>
          </a:p>
        </p:txBody>
      </p:sp>
      <p:sp>
        <p:nvSpPr>
          <p:cNvPr id="23" name="TextBox 22">
            <a:extLst>
              <a:ext uri="{FF2B5EF4-FFF2-40B4-BE49-F238E27FC236}">
                <a16:creationId xmlns:a16="http://schemas.microsoft.com/office/drawing/2014/main" id="{889E0F2D-6FA6-54DA-B440-1AB9705ECE86}"/>
              </a:ext>
            </a:extLst>
          </p:cNvPr>
          <p:cNvSpPr txBox="1"/>
          <p:nvPr/>
        </p:nvSpPr>
        <p:spPr>
          <a:xfrm>
            <a:off x="7134508" y="4722478"/>
            <a:ext cx="3714294" cy="1384995"/>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HK" sz="1400" b="1" i="0" u="none" strike="noStrike" kern="1200" cap="none" spc="0" normalizeH="0" baseline="0" noProof="0" err="1">
                <a:ln>
                  <a:noFill/>
                </a:ln>
                <a:solidFill>
                  <a:prstClr val="black"/>
                </a:solidFill>
                <a:effectLst/>
                <a:uLnTx/>
                <a:uFillTx/>
                <a:latin typeface="Avenir Next LT Pro"/>
                <a:ea typeface="新細明體"/>
                <a:cs typeface="+mn-cs"/>
              </a:rPr>
              <a:t>Chainalysis</a:t>
            </a:r>
            <a:r>
              <a:rPr kumimoji="1" lang="en-US" altLang="zh-HK" sz="1400" b="1" i="0" u="none" strike="noStrike" kern="1200" cap="none" spc="0" normalizeH="0" baseline="0" noProof="0">
                <a:ln>
                  <a:noFill/>
                </a:ln>
                <a:solidFill>
                  <a:prstClr val="black"/>
                </a:solidFill>
                <a:effectLst/>
                <a:uLnTx/>
                <a:uFillTx/>
                <a:latin typeface="Avenir Next LT Pro"/>
                <a:ea typeface="新細明體"/>
                <a:cs typeface="+mn-cs"/>
              </a:rPr>
              <a:t> </a:t>
            </a:r>
            <a:endParaRPr kumimoji="0" lang="en-US" altLang="zh-HK" sz="1400" b="1" i="0" u="none" strike="noStrike" kern="1200" cap="none" spc="0" normalizeH="0" baseline="0" noProof="0">
              <a:ln>
                <a:noFill/>
              </a:ln>
              <a:solidFill>
                <a:prstClr val="black"/>
              </a:solidFill>
              <a:effectLst/>
              <a:uLnTx/>
              <a:uFillTx/>
              <a:latin typeface="Avenir Next LT Pro"/>
              <a:ea typeface="新細明體"/>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HK" sz="1400" b="0" i="0" u="none" strike="noStrike" kern="1200" cap="none" spc="0" normalizeH="0" baseline="0" noProof="0">
                <a:ln>
                  <a:noFill/>
                </a:ln>
                <a:solidFill>
                  <a:prstClr val="black"/>
                </a:solidFill>
                <a:effectLst/>
                <a:uLnTx/>
                <a:uFillTx/>
                <a:latin typeface="Avenir Next LT Pro"/>
                <a:ea typeface="新細明體"/>
                <a:cs typeface="+mn-cs"/>
              </a:rPr>
              <a:t>Providing real-time monitoring over blockchain networks.</a:t>
            </a:r>
            <a:endParaRPr kumimoji="0" lang="en-US" altLang="zh-HK" sz="1400" b="0" i="0" u="none" strike="noStrike" kern="1200" cap="none" spc="0" normalizeH="0" baseline="0" noProof="0">
              <a:ln>
                <a:noFill/>
              </a:ln>
              <a:solidFill>
                <a:prstClr val="black"/>
              </a:solidFill>
              <a:effectLst/>
              <a:uLnTx/>
              <a:uFillTx/>
              <a:latin typeface="Avenir Next LT Pro"/>
              <a:ea typeface="新細明體"/>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HK" sz="1400" b="1" i="0" u="none" strike="noStrike" kern="1200" cap="none" spc="0" normalizeH="0" baseline="0" noProof="0" err="1">
                <a:ln>
                  <a:noFill/>
                </a:ln>
                <a:solidFill>
                  <a:prstClr val="black"/>
                </a:solidFill>
                <a:effectLst/>
                <a:uLnTx/>
                <a:uFillTx/>
                <a:latin typeface="Avenir Next LT Pro"/>
                <a:ea typeface="新細明體"/>
                <a:cs typeface="+mn-cs"/>
              </a:rPr>
              <a:t>CipherTrace</a:t>
            </a:r>
            <a:r>
              <a:rPr kumimoji="1" lang="en-US" altLang="zh-HK" sz="1400" b="1" i="0" u="none" strike="noStrike" kern="1200" cap="none" spc="0" normalizeH="0" baseline="0" noProof="0">
                <a:ln>
                  <a:noFill/>
                </a:ln>
                <a:solidFill>
                  <a:prstClr val="black"/>
                </a:solidFill>
                <a:effectLst/>
                <a:uLnTx/>
                <a:uFillTx/>
                <a:latin typeface="Avenir Next LT Pro"/>
                <a:ea typeface="新細明體"/>
                <a:cs typeface="+mn-cs"/>
              </a:rPr>
              <a:t> </a:t>
            </a:r>
            <a:endParaRPr kumimoji="0" lang="en-US" altLang="zh-HK" sz="1400" b="1" i="0" u="none" strike="noStrike" kern="1200" cap="none" spc="0" normalizeH="0" baseline="0" noProof="0">
              <a:ln>
                <a:noFill/>
              </a:ln>
              <a:solidFill>
                <a:prstClr val="black"/>
              </a:solidFill>
              <a:effectLst/>
              <a:uLnTx/>
              <a:uFillTx/>
              <a:latin typeface="Avenir Next LT Pro"/>
              <a:ea typeface="新細明體"/>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HK" sz="1400" b="0" i="0" u="none" strike="noStrike" kern="1200" cap="none" spc="0" normalizeH="0" baseline="0" noProof="0">
                <a:ln>
                  <a:noFill/>
                </a:ln>
                <a:solidFill>
                  <a:prstClr val="black"/>
                </a:solidFill>
                <a:effectLst/>
                <a:uLnTx/>
                <a:uFillTx/>
                <a:latin typeface="Avenir Next LT Pro"/>
                <a:ea typeface="新細明體"/>
                <a:cs typeface="+mn-cs"/>
              </a:rPr>
              <a:t>AML engines on “identifications of high-risk addresses” and Dapps monitoring. </a:t>
            </a:r>
            <a:endParaRPr kumimoji="0" lang="en-US" sz="14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24" name="TextBox 23">
            <a:extLst>
              <a:ext uri="{FF2B5EF4-FFF2-40B4-BE49-F238E27FC236}">
                <a16:creationId xmlns:a16="http://schemas.microsoft.com/office/drawing/2014/main" id="{722DB7B7-1A2B-84EA-CE8C-846DF9D48CFB}"/>
              </a:ext>
            </a:extLst>
          </p:cNvPr>
          <p:cNvSpPr txBox="1"/>
          <p:nvPr/>
        </p:nvSpPr>
        <p:spPr>
          <a:xfrm>
            <a:off x="11049570" y="2462827"/>
            <a:ext cx="884025" cy="307777"/>
          </a:xfrm>
          <a:prstGeom prst="rect">
            <a:avLst/>
          </a:prstGeom>
          <a:noFill/>
        </p:spPr>
        <p:txBody>
          <a:bodyPr wrap="non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Payment</a:t>
            </a:r>
          </a:p>
        </p:txBody>
      </p:sp>
      <p:sp>
        <p:nvSpPr>
          <p:cNvPr id="25" name="TextBox 24">
            <a:extLst>
              <a:ext uri="{FF2B5EF4-FFF2-40B4-BE49-F238E27FC236}">
                <a16:creationId xmlns:a16="http://schemas.microsoft.com/office/drawing/2014/main" id="{5EC88C84-8723-1994-8972-96722B5F8390}"/>
              </a:ext>
            </a:extLst>
          </p:cNvPr>
          <p:cNvSpPr txBox="1"/>
          <p:nvPr/>
        </p:nvSpPr>
        <p:spPr>
          <a:xfrm>
            <a:off x="11115192" y="4226003"/>
            <a:ext cx="841897" cy="307777"/>
          </a:xfrm>
          <a:prstGeom prst="rect">
            <a:avLst/>
          </a:prstGeom>
          <a:noFill/>
        </p:spPr>
        <p:txBody>
          <a:bodyPr wrap="non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Gaming</a:t>
            </a:r>
          </a:p>
        </p:txBody>
      </p:sp>
      <p:sp>
        <p:nvSpPr>
          <p:cNvPr id="26" name="TextBox 25">
            <a:extLst>
              <a:ext uri="{FF2B5EF4-FFF2-40B4-BE49-F238E27FC236}">
                <a16:creationId xmlns:a16="http://schemas.microsoft.com/office/drawing/2014/main" id="{A8971A43-D56F-3A45-774A-0BCE08868257}"/>
              </a:ext>
            </a:extLst>
          </p:cNvPr>
          <p:cNvSpPr txBox="1"/>
          <p:nvPr/>
        </p:nvSpPr>
        <p:spPr>
          <a:xfrm>
            <a:off x="11052232" y="5413085"/>
            <a:ext cx="1176348" cy="307777"/>
          </a:xfrm>
          <a:prstGeom prst="rect">
            <a:avLst/>
          </a:prstGeom>
          <a:noFill/>
        </p:spPr>
        <p:txBody>
          <a:bodyPr wrap="non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Compliance</a:t>
            </a:r>
          </a:p>
        </p:txBody>
      </p:sp>
      <p:sp>
        <p:nvSpPr>
          <p:cNvPr id="3" name="Right Brace 2">
            <a:extLst>
              <a:ext uri="{FF2B5EF4-FFF2-40B4-BE49-F238E27FC236}">
                <a16:creationId xmlns:a16="http://schemas.microsoft.com/office/drawing/2014/main" id="{000BFF11-4DD0-6512-173D-8D7633347E65}"/>
              </a:ext>
            </a:extLst>
          </p:cNvPr>
          <p:cNvSpPr/>
          <p:nvPr/>
        </p:nvSpPr>
        <p:spPr>
          <a:xfrm>
            <a:off x="10932807" y="1315064"/>
            <a:ext cx="122902" cy="2630128"/>
          </a:xfrm>
          <a:prstGeom prst="rightBrace">
            <a:avLst/>
          </a:prstGeom>
          <a:ln w="28575"/>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4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17" name="Right Brace 16">
            <a:extLst>
              <a:ext uri="{FF2B5EF4-FFF2-40B4-BE49-F238E27FC236}">
                <a16:creationId xmlns:a16="http://schemas.microsoft.com/office/drawing/2014/main" id="{27A8135F-050C-D5D4-951A-4361DFCAAA99}"/>
              </a:ext>
            </a:extLst>
          </p:cNvPr>
          <p:cNvSpPr/>
          <p:nvPr/>
        </p:nvSpPr>
        <p:spPr>
          <a:xfrm>
            <a:off x="10932806" y="4141837"/>
            <a:ext cx="116757" cy="503903"/>
          </a:xfrm>
          <a:prstGeom prst="rightBrace">
            <a:avLst/>
          </a:prstGeom>
          <a:ln w="28575"/>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4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18" name="Right Brace 17">
            <a:extLst>
              <a:ext uri="{FF2B5EF4-FFF2-40B4-BE49-F238E27FC236}">
                <a16:creationId xmlns:a16="http://schemas.microsoft.com/office/drawing/2014/main" id="{87E33D23-6DAB-EBD7-348F-B352D3B485B2}"/>
              </a:ext>
            </a:extLst>
          </p:cNvPr>
          <p:cNvSpPr/>
          <p:nvPr/>
        </p:nvSpPr>
        <p:spPr>
          <a:xfrm>
            <a:off x="10932806" y="4936561"/>
            <a:ext cx="116757" cy="1388805"/>
          </a:xfrm>
          <a:prstGeom prst="rightBrace">
            <a:avLst/>
          </a:prstGeom>
          <a:ln w="28575"/>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4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19" name="TextBox 18">
            <a:extLst>
              <a:ext uri="{FF2B5EF4-FFF2-40B4-BE49-F238E27FC236}">
                <a16:creationId xmlns:a16="http://schemas.microsoft.com/office/drawing/2014/main" id="{940C0757-31EC-B7EB-2228-2663C6920F3A}"/>
              </a:ext>
            </a:extLst>
          </p:cNvPr>
          <p:cNvSpPr txBox="1"/>
          <p:nvPr/>
        </p:nvSpPr>
        <p:spPr>
          <a:xfrm>
            <a:off x="2097136" y="1356840"/>
            <a:ext cx="3734267"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srgbClr val="202124"/>
                </a:solidFill>
                <a:effectLst/>
                <a:uLnTx/>
                <a:uFillTx/>
                <a:latin typeface="Avenir Next LT Pro"/>
                <a:ea typeface="+mn-ea"/>
                <a:cs typeface="arial"/>
              </a:rPr>
              <a:t>Launched in 2017 as BNB chain and rebranded in 2020 </a:t>
            </a:r>
            <a:endParaRPr kumimoji="0" lang="en-US" sz="1400" b="0" i="0" u="none" strike="noStrike" kern="1200" cap="none" spc="0" normalizeH="0" baseline="0" noProof="0">
              <a:ln>
                <a:noFill/>
              </a:ln>
              <a:solidFill>
                <a:srgbClr val="000000"/>
              </a:solidFill>
              <a:effectLst/>
              <a:uLnTx/>
              <a:uFillTx/>
              <a:latin typeface="Avenir Next LT Pro"/>
              <a:ea typeface="+mn-ea"/>
              <a:cs typeface="Calibri"/>
            </a:endParaRP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srgbClr val="202124"/>
                </a:solidFill>
                <a:effectLst/>
                <a:uLnTx/>
                <a:uFillTx/>
                <a:latin typeface="Avenir Next LT Pro"/>
                <a:ea typeface="+mn-ea"/>
                <a:cs typeface="arial"/>
              </a:rPr>
              <a:t>EVM-compatible</a:t>
            </a: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srgbClr val="202124"/>
                </a:solidFill>
                <a:effectLst/>
                <a:uLnTx/>
                <a:uFillTx/>
                <a:latin typeface="Avenir Next LT Pro"/>
                <a:ea typeface="+mn-ea"/>
                <a:cs typeface="arial"/>
              </a:rPr>
              <a:t>Built using Cosmos SDK</a:t>
            </a:r>
          </a:p>
        </p:txBody>
      </p:sp>
      <p:sp>
        <p:nvSpPr>
          <p:cNvPr id="20" name="TextBox 18">
            <a:extLst>
              <a:ext uri="{FF2B5EF4-FFF2-40B4-BE49-F238E27FC236}">
                <a16:creationId xmlns:a16="http://schemas.microsoft.com/office/drawing/2014/main" id="{E2A7F2E5-2B33-9500-D113-9E7223161B50}"/>
              </a:ext>
            </a:extLst>
          </p:cNvPr>
          <p:cNvSpPr txBox="1"/>
          <p:nvPr/>
        </p:nvSpPr>
        <p:spPr>
          <a:xfrm>
            <a:off x="2105561" y="4645079"/>
            <a:ext cx="3856731"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200" b="0" i="0" u="none" strike="noStrike" kern="1200" cap="none" spc="0" normalizeH="0" baseline="0" noProof="0" err="1">
                <a:ln>
                  <a:noFill/>
                </a:ln>
                <a:solidFill>
                  <a:srgbClr val="202124"/>
                </a:solidFill>
                <a:effectLst/>
                <a:uLnTx/>
                <a:uFillTx/>
                <a:latin typeface="Avenir Next LT Pro"/>
                <a:ea typeface="+mn-ea"/>
                <a:cs typeface="arial"/>
              </a:rPr>
              <a:t>DeFi</a:t>
            </a:r>
            <a:r>
              <a:rPr kumimoji="0" lang="en-US" sz="1200" b="0" i="0" u="none" strike="noStrike" kern="1200" cap="none" spc="0" normalizeH="0" baseline="0" noProof="0">
                <a:ln>
                  <a:noFill/>
                </a:ln>
                <a:solidFill>
                  <a:srgbClr val="202124"/>
                </a:solidFill>
                <a:effectLst/>
                <a:uLnTx/>
                <a:uFillTx/>
                <a:latin typeface="Avenir Next LT Pro"/>
                <a:ea typeface="+mn-ea"/>
                <a:cs typeface="arial"/>
              </a:rPr>
              <a:t> / </a:t>
            </a:r>
            <a:r>
              <a:rPr kumimoji="0" lang="en-US" sz="1200" b="0" i="0" u="none" strike="noStrike" kern="1200" cap="none" spc="0" normalizeH="0" baseline="0" noProof="0" err="1">
                <a:ln>
                  <a:noFill/>
                </a:ln>
                <a:solidFill>
                  <a:srgbClr val="202124"/>
                </a:solidFill>
                <a:effectLst/>
                <a:uLnTx/>
                <a:uFillTx/>
                <a:latin typeface="Avenir Next LT Pro"/>
                <a:ea typeface="+mn-ea"/>
                <a:cs typeface="arial"/>
              </a:rPr>
              <a:t>Stablecoins</a:t>
            </a:r>
            <a:endParaRPr kumimoji="0" lang="en-US" sz="1200" b="0" i="0" u="none" strike="noStrike" kern="1200" cap="none" spc="0" normalizeH="0" baseline="0" noProof="0">
              <a:ln>
                <a:noFill/>
              </a:ln>
              <a:solidFill>
                <a:srgbClr val="202124"/>
              </a:solidFill>
              <a:effectLst/>
              <a:uLnTx/>
              <a:uFillTx/>
              <a:latin typeface="Avenir Next LT Pro"/>
              <a:ea typeface="+mn-ea"/>
              <a:cs typeface="arial"/>
            </a:endParaRPr>
          </a:p>
          <a:p>
            <a:pPr marL="742950" marR="0" lvl="1"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200" b="0" i="0" u="none" strike="noStrike" kern="1200" cap="none" spc="0" normalizeH="0" baseline="0" noProof="0">
                <a:ln>
                  <a:noFill/>
                </a:ln>
                <a:solidFill>
                  <a:srgbClr val="202124"/>
                </a:solidFill>
                <a:effectLst/>
                <a:uLnTx/>
                <a:uFillTx/>
                <a:latin typeface="Avenir Next LT Pro"/>
                <a:ea typeface="+mn-ea"/>
                <a:cs typeface="arial"/>
              </a:rPr>
              <a:t>Automatic Market Maker (e.g. </a:t>
            </a:r>
            <a:r>
              <a:rPr kumimoji="0" lang="en-US" sz="1200" b="0" i="0" u="none" strike="noStrike" kern="1200" cap="none" spc="0" normalizeH="0" baseline="0" noProof="0" err="1">
                <a:ln>
                  <a:noFill/>
                </a:ln>
                <a:solidFill>
                  <a:srgbClr val="202124"/>
                </a:solidFill>
                <a:effectLst/>
                <a:uLnTx/>
                <a:uFillTx/>
                <a:latin typeface="Avenir Next LT Pro"/>
                <a:ea typeface="+mn-ea"/>
                <a:cs typeface="arial"/>
              </a:rPr>
              <a:t>PancakeSwap</a:t>
            </a:r>
            <a:r>
              <a:rPr kumimoji="0" lang="en-US" sz="1200" b="0" i="0" u="none" strike="noStrike" kern="1200" cap="none" spc="0" normalizeH="0" baseline="0" noProof="0">
                <a:ln>
                  <a:noFill/>
                </a:ln>
                <a:solidFill>
                  <a:srgbClr val="202124"/>
                </a:solidFill>
                <a:effectLst/>
                <a:uLnTx/>
                <a:uFillTx/>
                <a:latin typeface="Avenir Next LT Pro"/>
                <a:ea typeface="+mn-ea"/>
                <a:cs typeface="arial"/>
              </a:rPr>
              <a:t>, Cream Finance)</a:t>
            </a:r>
            <a:endParaRPr kumimoji="0" lang="zh-TW" altLang="en-US" sz="1600" b="0" i="0" u="none" strike="noStrike" kern="1200" cap="none" spc="0" normalizeH="0" baseline="0" noProof="0">
              <a:ln>
                <a:noFill/>
              </a:ln>
              <a:solidFill>
                <a:prstClr val="black"/>
              </a:solidFill>
              <a:effectLst/>
              <a:uLnTx/>
              <a:uFillTx/>
              <a:latin typeface="Calibri" panose="020F0502020204030204"/>
              <a:ea typeface="新細明體" panose="02020500000000000000" pitchFamily="18" charset="-120"/>
              <a:cs typeface="+mn-cs"/>
            </a:endParaRPr>
          </a:p>
          <a:p>
            <a:pPr marL="742950" marR="0" lvl="1"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200" b="0" i="0" u="none" strike="noStrike" kern="1200" cap="none" spc="0" normalizeH="0" baseline="0" noProof="0">
                <a:ln>
                  <a:noFill/>
                </a:ln>
                <a:solidFill>
                  <a:srgbClr val="202124"/>
                </a:solidFill>
                <a:effectLst/>
                <a:uLnTx/>
                <a:uFillTx/>
                <a:latin typeface="Avenir Next LT Pro"/>
                <a:ea typeface="+mn-ea"/>
                <a:cs typeface="arial"/>
              </a:rPr>
              <a:t>Crypto Lending (e.g. Venus)</a:t>
            </a:r>
          </a:p>
          <a:p>
            <a:pPr marL="742950" marR="0" lvl="1"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200" b="0" i="0" u="none" strike="noStrike" kern="1200" cap="none" spc="0" normalizeH="0" baseline="0" noProof="0">
                <a:ln>
                  <a:noFill/>
                </a:ln>
                <a:solidFill>
                  <a:srgbClr val="202124"/>
                </a:solidFill>
                <a:effectLst/>
                <a:uLnTx/>
                <a:uFillTx/>
                <a:latin typeface="Avenir Next LT Pro"/>
                <a:ea typeface="+mn-ea"/>
                <a:cs typeface="arial"/>
              </a:rPr>
              <a:t>Crypto Payment (e.g. Swipe, Simplex)</a:t>
            </a: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200" b="0" i="0" u="none" strike="noStrike" kern="1200" cap="none" spc="0" normalizeH="0" baseline="0" noProof="0">
                <a:ln>
                  <a:noFill/>
                </a:ln>
                <a:solidFill>
                  <a:srgbClr val="202124"/>
                </a:solidFill>
                <a:effectLst/>
                <a:uLnTx/>
                <a:uFillTx/>
                <a:latin typeface="Avenir Next LT Pro"/>
                <a:ea typeface="+mn-ea"/>
                <a:cs typeface="arial"/>
              </a:rPr>
              <a:t>NFT (e.g. </a:t>
            </a:r>
            <a:r>
              <a:rPr kumimoji="0" lang="en-US" sz="1200" b="0" i="0" u="none" strike="noStrike" kern="1200" cap="none" spc="0" normalizeH="0" baseline="0" noProof="0" err="1">
                <a:ln>
                  <a:noFill/>
                </a:ln>
                <a:solidFill>
                  <a:srgbClr val="202124"/>
                </a:solidFill>
                <a:effectLst/>
                <a:uLnTx/>
                <a:uFillTx/>
                <a:latin typeface="Avenir Next LT Pro"/>
                <a:ea typeface="+mn-ea"/>
                <a:cs typeface="arial"/>
              </a:rPr>
              <a:t>Opensea</a:t>
            </a:r>
            <a:r>
              <a:rPr kumimoji="0" lang="en-US" sz="1200" b="0" i="0" u="none" strike="noStrike" kern="1200" cap="none" spc="0" normalizeH="0" baseline="0" noProof="0">
                <a:ln>
                  <a:noFill/>
                </a:ln>
                <a:solidFill>
                  <a:srgbClr val="202124"/>
                </a:solidFill>
                <a:effectLst/>
                <a:uLnTx/>
                <a:uFillTx/>
                <a:latin typeface="Avenir Next LT Pro"/>
                <a:ea typeface="+mn-ea"/>
                <a:cs typeface="arial"/>
              </a:rPr>
              <a:t>)</a:t>
            </a: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200" b="0" i="0" u="none" strike="noStrike" kern="1200" cap="none" spc="0" normalizeH="0" baseline="0" noProof="0">
                <a:ln>
                  <a:noFill/>
                </a:ln>
                <a:solidFill>
                  <a:srgbClr val="202124"/>
                </a:solidFill>
                <a:effectLst/>
                <a:uLnTx/>
                <a:uFillTx/>
                <a:latin typeface="Avenir Next LT Pro"/>
                <a:ea typeface="+mn-ea"/>
                <a:cs typeface="arial"/>
              </a:rPr>
              <a:t>Game and </a:t>
            </a:r>
            <a:r>
              <a:rPr kumimoji="0" lang="en-US" sz="1200" b="0" i="0" u="none" strike="noStrike" kern="1200" cap="none" spc="0" normalizeH="0" baseline="0" noProof="0" err="1">
                <a:ln>
                  <a:noFill/>
                </a:ln>
                <a:solidFill>
                  <a:srgbClr val="202124"/>
                </a:solidFill>
                <a:effectLst/>
                <a:uLnTx/>
                <a:uFillTx/>
                <a:latin typeface="Avenir Next LT Pro"/>
                <a:ea typeface="+mn-ea"/>
                <a:cs typeface="arial"/>
              </a:rPr>
              <a:t>tokenomics</a:t>
            </a:r>
            <a:r>
              <a:rPr kumimoji="0" lang="en-US" sz="1200" b="0" i="0" u="none" strike="noStrike" kern="1200" cap="none" spc="0" normalizeH="0" baseline="0" noProof="0">
                <a:ln>
                  <a:noFill/>
                </a:ln>
                <a:solidFill>
                  <a:srgbClr val="202124"/>
                </a:solidFill>
                <a:effectLst/>
                <a:uLnTx/>
                <a:uFillTx/>
                <a:latin typeface="Avenir Next LT Pro"/>
                <a:ea typeface="+mn-ea"/>
                <a:cs typeface="arial"/>
              </a:rPr>
              <a:t> (e.g. </a:t>
            </a:r>
            <a:r>
              <a:rPr kumimoji="0" lang="en-US" sz="1200" b="0" i="0" u="none" strike="noStrike" kern="1200" cap="none" spc="0" normalizeH="0" baseline="0" noProof="0" err="1">
                <a:ln>
                  <a:noFill/>
                </a:ln>
                <a:solidFill>
                  <a:srgbClr val="202124"/>
                </a:solidFill>
                <a:effectLst/>
                <a:uLnTx/>
                <a:uFillTx/>
                <a:latin typeface="Avenir Next LT Pro"/>
                <a:ea typeface="+mn-ea"/>
                <a:cs typeface="arial"/>
              </a:rPr>
              <a:t>Cryptoblades</a:t>
            </a:r>
            <a:r>
              <a:rPr kumimoji="0" lang="en-US" sz="1200" b="0" i="0" u="none" strike="noStrike" kern="1200" cap="none" spc="0" normalizeH="0" baseline="0" noProof="0">
                <a:ln>
                  <a:noFill/>
                </a:ln>
                <a:solidFill>
                  <a:srgbClr val="202124"/>
                </a:solidFill>
                <a:effectLst/>
                <a:uLnTx/>
                <a:uFillTx/>
                <a:latin typeface="Avenir Next LT Pro"/>
                <a:ea typeface="+mn-ea"/>
                <a:cs typeface="arial"/>
              </a:rPr>
              <a:t>)</a:t>
            </a:r>
          </a:p>
        </p:txBody>
      </p:sp>
      <p:sp>
        <p:nvSpPr>
          <p:cNvPr id="27" name="TextBox 18">
            <a:extLst>
              <a:ext uri="{FF2B5EF4-FFF2-40B4-BE49-F238E27FC236}">
                <a16:creationId xmlns:a16="http://schemas.microsoft.com/office/drawing/2014/main" id="{C9D80DBF-1B75-73C3-F11D-D830A30EF4DF}"/>
              </a:ext>
            </a:extLst>
          </p:cNvPr>
          <p:cNvSpPr txBox="1"/>
          <p:nvPr/>
        </p:nvSpPr>
        <p:spPr>
          <a:xfrm>
            <a:off x="2097135" y="2935269"/>
            <a:ext cx="3856731" cy="161582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100" b="0" i="0" u="none" strike="noStrike" kern="1200" cap="none" spc="0" normalizeH="0" baseline="0" noProof="0">
                <a:ln>
                  <a:noFill/>
                </a:ln>
                <a:solidFill>
                  <a:prstClr val="black"/>
                </a:solidFill>
                <a:effectLst/>
                <a:uLnTx/>
                <a:uFillTx/>
                <a:latin typeface="Avenir Next LT Pro"/>
                <a:ea typeface="+mn-ea"/>
                <a:cs typeface="+mn-cs"/>
              </a:rPr>
              <a:t>Low fees</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100" b="0" i="0" u="none" strike="noStrike" kern="1200" cap="none" spc="0" normalizeH="0" baseline="0" noProof="0">
                <a:ln>
                  <a:noFill/>
                </a:ln>
                <a:solidFill>
                  <a:prstClr val="black"/>
                </a:solidFill>
                <a:effectLst/>
                <a:uLnTx/>
                <a:uFillTx/>
                <a:latin typeface="Avenir Next LT Pro"/>
                <a:ea typeface="+mn-ea"/>
                <a:cs typeface="+mn-cs"/>
              </a:rPr>
              <a:t>Versatile ecosystems</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100" b="0" i="0" u="none" strike="noStrike" kern="1200" cap="none" spc="0" normalizeH="0" baseline="0" noProof="0">
                <a:ln>
                  <a:noFill/>
                </a:ln>
                <a:solidFill>
                  <a:prstClr val="black"/>
                </a:solidFill>
                <a:effectLst/>
                <a:uLnTx/>
                <a:uFillTx/>
                <a:latin typeface="Avenir Next LT Pro"/>
                <a:ea typeface="+mn-ea"/>
                <a:cs typeface="+mn-cs"/>
              </a:rPr>
              <a:t>EVM-</a:t>
            </a:r>
            <a:r>
              <a:rPr kumimoji="0" lang="en-US" sz="1100" b="0" i="0" u="none" strike="noStrike" kern="1200" cap="none" spc="0" normalizeH="0" baseline="0" noProof="0" err="1">
                <a:ln>
                  <a:noFill/>
                </a:ln>
                <a:solidFill>
                  <a:prstClr val="black"/>
                </a:solidFill>
                <a:effectLst/>
                <a:uLnTx/>
                <a:uFillTx/>
                <a:latin typeface="Avenir Next LT Pro"/>
                <a:ea typeface="+mn-ea"/>
                <a:cs typeface="+mn-cs"/>
              </a:rPr>
              <a:t>compaibility</a:t>
            </a:r>
            <a:r>
              <a:rPr kumimoji="0" lang="en-US" sz="1100" b="0" i="0" u="none" strike="noStrike" kern="1200" cap="none" spc="0" normalizeH="0" baseline="0" noProof="0">
                <a:ln>
                  <a:noFill/>
                </a:ln>
                <a:solidFill>
                  <a:prstClr val="black"/>
                </a:solidFill>
                <a:effectLst/>
                <a:uLnTx/>
                <a:uFillTx/>
                <a:latin typeface="Avenir Next LT Pro"/>
                <a:ea typeface="+mn-ea"/>
                <a:cs typeface="+mn-cs"/>
              </a:rPr>
              <a:t>, dev-friendliness</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100" b="0" i="0" u="none" strike="noStrike" kern="1200" cap="none" spc="0" normalizeH="0" baseline="0" noProof="0" err="1">
                <a:ln>
                  <a:noFill/>
                </a:ln>
                <a:solidFill>
                  <a:prstClr val="black"/>
                </a:solidFill>
                <a:effectLst/>
                <a:uLnTx/>
                <a:uFillTx/>
                <a:latin typeface="Avenir Next LT Pro"/>
                <a:ea typeface="+mn-ea"/>
                <a:cs typeface="+mn-cs"/>
              </a:rPr>
              <a:t>Binance</a:t>
            </a:r>
            <a:r>
              <a:rPr kumimoji="0" lang="en-US" sz="1100" b="0" i="0" u="none" strike="noStrike" kern="1200" cap="none" spc="0" normalizeH="0" baseline="0" noProof="0">
                <a:ln>
                  <a:noFill/>
                </a:ln>
                <a:solidFill>
                  <a:prstClr val="black"/>
                </a:solidFill>
                <a:effectLst/>
                <a:uLnTx/>
                <a:uFillTx/>
                <a:latin typeface="Avenir Next LT Pro"/>
                <a:ea typeface="+mn-ea"/>
                <a:cs typeface="+mn-cs"/>
              </a:rPr>
              <a:t> And Venture capitals connections</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100" b="0" i="0" u="none" strike="noStrike" kern="1200" cap="none" spc="0" normalizeH="0" baseline="0" noProof="0">
                <a:ln>
                  <a:noFill/>
                </a:ln>
                <a:solidFill>
                  <a:prstClr val="black"/>
                </a:solidFill>
                <a:effectLst/>
                <a:uLnTx/>
                <a:uFillTx/>
                <a:latin typeface="Avenir Next LT Pro"/>
                <a:ea typeface="+mn-ea"/>
                <a:cs typeface="+mn-cs"/>
              </a:rPr>
              <a:t>Token bridges readily available</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100" b="0" i="0" u="none" strike="noStrike" kern="1200" cap="none" spc="0" normalizeH="0" baseline="0" noProof="0">
                <a:ln>
                  <a:noFill/>
                </a:ln>
                <a:solidFill>
                  <a:prstClr val="black"/>
                </a:solidFill>
                <a:effectLst/>
                <a:uLnTx/>
                <a:uFillTx/>
                <a:latin typeface="Avenir Next LT Pro"/>
                <a:ea typeface="+mn-ea"/>
                <a:cs typeface="+mn-cs"/>
              </a:rPr>
              <a:t>Listing opportunities on the </a:t>
            </a:r>
            <a:r>
              <a:rPr kumimoji="0" lang="en-US" sz="1100" b="0" i="0" u="none" strike="noStrike" kern="1200" cap="none" spc="0" normalizeH="0" baseline="0" noProof="0" err="1">
                <a:ln>
                  <a:noFill/>
                </a:ln>
                <a:solidFill>
                  <a:prstClr val="black"/>
                </a:solidFill>
                <a:effectLst/>
                <a:uLnTx/>
                <a:uFillTx/>
                <a:latin typeface="Avenir Next LT Pro"/>
                <a:ea typeface="+mn-ea"/>
                <a:cs typeface="+mn-cs"/>
              </a:rPr>
              <a:t>Binance</a:t>
            </a:r>
            <a:r>
              <a:rPr kumimoji="0" lang="en-US" sz="1100" b="0" i="0" u="none" strike="noStrike" kern="1200" cap="none" spc="0" normalizeH="0" baseline="0" noProof="0">
                <a:ln>
                  <a:noFill/>
                </a:ln>
                <a:solidFill>
                  <a:prstClr val="black"/>
                </a:solidFill>
                <a:effectLst/>
                <a:uLnTx/>
                <a:uFillTx/>
                <a:latin typeface="Avenir Next LT Pro"/>
                <a:ea typeface="+mn-ea"/>
                <a:cs typeface="+mn-cs"/>
              </a:rPr>
              <a:t> exchange</a:t>
            </a:r>
          </a:p>
          <a:p>
            <a:pPr marL="285750" marR="0" lvl="0" indent="-285750" algn="l" defTabSz="914400" rtl="0" eaLnBrk="1" fontAlgn="auto" latinLnBrk="0" hangingPunct="1">
              <a:lnSpc>
                <a:spcPct val="100000"/>
              </a:lnSpc>
              <a:spcBef>
                <a:spcPts val="0"/>
              </a:spcBef>
              <a:spcAft>
                <a:spcPts val="0"/>
              </a:spcAft>
              <a:buClrTx/>
              <a:buSzTx/>
              <a:buFont typeface="系統字體（標準體）"/>
              <a:buChar char="X"/>
              <a:tabLst/>
              <a:defRPr/>
            </a:pPr>
            <a:r>
              <a:rPr kumimoji="0" lang="en-US" sz="1100" b="0" i="0" u="none" strike="noStrike" kern="1200" cap="none" spc="0" normalizeH="0" baseline="0" noProof="0">
                <a:ln>
                  <a:noFill/>
                </a:ln>
                <a:solidFill>
                  <a:prstClr val="black"/>
                </a:solidFill>
                <a:effectLst/>
                <a:uLnTx/>
                <a:uFillTx/>
                <a:latin typeface="Avenir Next LT Pro"/>
                <a:ea typeface="+mn-ea"/>
                <a:cs typeface="+mn-cs"/>
              </a:rPr>
              <a:t>Frequent network congestions</a:t>
            </a:r>
          </a:p>
          <a:p>
            <a:pPr marL="285750" marR="0" lvl="0" indent="-285750" algn="l" defTabSz="914400" rtl="0" eaLnBrk="1" fontAlgn="auto" latinLnBrk="0" hangingPunct="1">
              <a:lnSpc>
                <a:spcPct val="100000"/>
              </a:lnSpc>
              <a:spcBef>
                <a:spcPts val="0"/>
              </a:spcBef>
              <a:spcAft>
                <a:spcPts val="0"/>
              </a:spcAft>
              <a:buClrTx/>
              <a:buSzTx/>
              <a:buFont typeface="系統字體（標準體）"/>
              <a:buChar char="X"/>
              <a:tabLst/>
              <a:defRPr/>
            </a:pPr>
            <a:r>
              <a:rPr kumimoji="0" lang="en-US" sz="1100" b="0" i="0" u="none" strike="noStrike" kern="1200" cap="none" spc="0" normalizeH="0" baseline="0" noProof="0">
                <a:ln>
                  <a:noFill/>
                </a:ln>
                <a:solidFill>
                  <a:prstClr val="black"/>
                </a:solidFill>
                <a:effectLst/>
                <a:uLnTx/>
                <a:uFillTx/>
                <a:latin typeface="Avenir Next LT Pro"/>
                <a:ea typeface="+mn-ea"/>
                <a:cs typeface="+mn-cs"/>
              </a:rPr>
              <a:t>In allegation from CFTC of selling unregistered securities, assisting customers skirt KYC</a:t>
            </a:r>
          </a:p>
        </p:txBody>
      </p:sp>
      <p:sp>
        <p:nvSpPr>
          <p:cNvPr id="28" name="Rectangle 12">
            <a:extLst>
              <a:ext uri="{FF2B5EF4-FFF2-40B4-BE49-F238E27FC236}">
                <a16:creationId xmlns:a16="http://schemas.microsoft.com/office/drawing/2014/main" id="{457509FF-E30E-C619-0FB4-4BB994999114}"/>
              </a:ext>
            </a:extLst>
          </p:cNvPr>
          <p:cNvSpPr/>
          <p:nvPr/>
        </p:nvSpPr>
        <p:spPr>
          <a:xfrm>
            <a:off x="28575" y="6492875"/>
            <a:ext cx="11156649" cy="363894"/>
          </a:xfrm>
          <a:prstGeom prst="rect">
            <a:avLst/>
          </a:prstGeom>
          <a:solidFill>
            <a:srgbClr val="1F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866920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F4E90-44A0-A476-2F07-343BB279FA8B}"/>
              </a:ext>
            </a:extLst>
          </p:cNvPr>
          <p:cNvSpPr>
            <a:spLocks noGrp="1"/>
          </p:cNvSpPr>
          <p:nvPr>
            <p:ph type="title"/>
          </p:nvPr>
        </p:nvSpPr>
        <p:spPr/>
        <p:txBody>
          <a:bodyPr/>
          <a:lstStyle/>
          <a:p>
            <a:r>
              <a:rPr lang="en-GB"/>
              <a:t>Fantom (FTM)</a:t>
            </a:r>
            <a:endParaRPr lang="en-US"/>
          </a:p>
        </p:txBody>
      </p:sp>
      <p:sp>
        <p:nvSpPr>
          <p:cNvPr id="4" name="Slide Number Placeholder 3">
            <a:extLst>
              <a:ext uri="{FF2B5EF4-FFF2-40B4-BE49-F238E27FC236}">
                <a16:creationId xmlns:a16="http://schemas.microsoft.com/office/drawing/2014/main" id="{4CD51926-4DD6-F824-C990-90FB32DF8BF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F5FF29-4ACE-AC4F-9E8A-57C4F53DD435}" type="slidenum">
              <a:rPr kumimoji="0" lang="en-US" sz="1200" b="0" i="0" u="none" strike="noStrike" kern="1200" cap="none" spc="0" normalizeH="0" baseline="0" noProof="0" smtClean="0">
                <a:ln>
                  <a:noFill/>
                </a:ln>
                <a:solidFill>
                  <a:prstClr val="white"/>
                </a:solidFill>
                <a:effectLst/>
                <a:uLnTx/>
                <a:uFillTx/>
                <a:latin typeface="Avenir Next LT Pro" panose="020B0504020202020204" pitchFamily="34"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white"/>
              </a:solidFill>
              <a:effectLst/>
              <a:uLnTx/>
              <a:uFillTx/>
              <a:latin typeface="Avenir Next LT Pro" panose="020B0504020202020204" pitchFamily="34" charset="77"/>
              <a:ea typeface="+mn-ea"/>
              <a:cs typeface="+mn-cs"/>
            </a:endParaRPr>
          </a:p>
        </p:txBody>
      </p:sp>
      <p:grpSp>
        <p:nvGrpSpPr>
          <p:cNvPr id="5" name="Group 4">
            <a:extLst>
              <a:ext uri="{FF2B5EF4-FFF2-40B4-BE49-F238E27FC236}">
                <a16:creationId xmlns:a16="http://schemas.microsoft.com/office/drawing/2014/main" id="{B85B148E-A9A2-D9EC-8130-AD6DA29A0557}"/>
              </a:ext>
            </a:extLst>
          </p:cNvPr>
          <p:cNvGrpSpPr/>
          <p:nvPr/>
        </p:nvGrpSpPr>
        <p:grpSpPr>
          <a:xfrm>
            <a:off x="714453" y="1196431"/>
            <a:ext cx="10664072" cy="5125447"/>
            <a:chOff x="714453" y="1196431"/>
            <a:chExt cx="10664072" cy="5125447"/>
          </a:xfrm>
        </p:grpSpPr>
        <p:sp>
          <p:nvSpPr>
            <p:cNvPr id="6" name="Rectangle 5">
              <a:extLst>
                <a:ext uri="{FF2B5EF4-FFF2-40B4-BE49-F238E27FC236}">
                  <a16:creationId xmlns:a16="http://schemas.microsoft.com/office/drawing/2014/main" id="{DA96B5ED-7CDB-A297-6463-1353AA33493A}"/>
                </a:ext>
              </a:extLst>
            </p:cNvPr>
            <p:cNvSpPr/>
            <p:nvPr/>
          </p:nvSpPr>
          <p:spPr>
            <a:xfrm>
              <a:off x="714453" y="1220377"/>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Background</a:t>
              </a:r>
            </a:p>
          </p:txBody>
        </p:sp>
        <p:sp>
          <p:nvSpPr>
            <p:cNvPr id="7" name="Rectangle 6">
              <a:extLst>
                <a:ext uri="{FF2B5EF4-FFF2-40B4-BE49-F238E27FC236}">
                  <a16:creationId xmlns:a16="http://schemas.microsoft.com/office/drawing/2014/main" id="{6C715988-74C4-D00E-E990-05903C80145D}"/>
                </a:ext>
              </a:extLst>
            </p:cNvPr>
            <p:cNvSpPr/>
            <p:nvPr/>
          </p:nvSpPr>
          <p:spPr>
            <a:xfrm>
              <a:off x="714453" y="2941576"/>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HK" sz="1400" b="1" i="0" u="none" strike="noStrike" kern="1200" cap="none" spc="0" normalizeH="0" baseline="0" noProof="0">
                  <a:ln>
                    <a:noFill/>
                  </a:ln>
                  <a:solidFill>
                    <a:prstClr val="white"/>
                  </a:solidFill>
                  <a:effectLst/>
                  <a:uLnTx/>
                  <a:uFillTx/>
                  <a:latin typeface="Avenir Next LT Pro"/>
                  <a:ea typeface="新細明體" panose="02020500000000000000" pitchFamily="18" charset="-120"/>
                  <a:cs typeface="+mn-cs"/>
                </a:rPr>
                <a:t>Pros and Cons</a:t>
              </a:r>
            </a:p>
          </p:txBody>
        </p:sp>
        <p:sp>
          <p:nvSpPr>
            <p:cNvPr id="8" name="Rectangle 7">
              <a:extLst>
                <a:ext uri="{FF2B5EF4-FFF2-40B4-BE49-F238E27FC236}">
                  <a16:creationId xmlns:a16="http://schemas.microsoft.com/office/drawing/2014/main" id="{16DE8F74-9A4B-404D-A6F3-1732889E3EDB}"/>
                </a:ext>
              </a:extLst>
            </p:cNvPr>
            <p:cNvSpPr/>
            <p:nvPr/>
          </p:nvSpPr>
          <p:spPr>
            <a:xfrm>
              <a:off x="714453" y="4658178"/>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Use Cases</a:t>
              </a:r>
            </a:p>
          </p:txBody>
        </p:sp>
        <p:sp>
          <p:nvSpPr>
            <p:cNvPr id="9" name="Rectangle 8">
              <a:extLst>
                <a:ext uri="{FF2B5EF4-FFF2-40B4-BE49-F238E27FC236}">
                  <a16:creationId xmlns:a16="http://schemas.microsoft.com/office/drawing/2014/main" id="{CD05500D-2851-9EB4-B666-DCF53EC41685}"/>
                </a:ext>
              </a:extLst>
            </p:cNvPr>
            <p:cNvSpPr/>
            <p:nvPr/>
          </p:nvSpPr>
          <p:spPr>
            <a:xfrm>
              <a:off x="7441918" y="1196431"/>
              <a:ext cx="3936607" cy="5111736"/>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0" name="Rectangle 9">
              <a:extLst>
                <a:ext uri="{FF2B5EF4-FFF2-40B4-BE49-F238E27FC236}">
                  <a16:creationId xmlns:a16="http://schemas.microsoft.com/office/drawing/2014/main" id="{C7A53BE8-8C0E-F89A-0B1B-AA4A432B0956}"/>
                </a:ext>
              </a:extLst>
            </p:cNvPr>
            <p:cNvSpPr/>
            <p:nvPr/>
          </p:nvSpPr>
          <p:spPr>
            <a:xfrm>
              <a:off x="2184863" y="2936397"/>
              <a:ext cx="3961538"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1" name="Rectangle 10">
              <a:extLst>
                <a:ext uri="{FF2B5EF4-FFF2-40B4-BE49-F238E27FC236}">
                  <a16:creationId xmlns:a16="http://schemas.microsoft.com/office/drawing/2014/main" id="{AB63742A-445E-E85D-6783-A1FDF2FD48AA}"/>
                </a:ext>
              </a:extLst>
            </p:cNvPr>
            <p:cNvSpPr/>
            <p:nvPr/>
          </p:nvSpPr>
          <p:spPr>
            <a:xfrm>
              <a:off x="2178872" y="4671887"/>
              <a:ext cx="3961537"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2" name="Rectangle 11">
              <a:extLst>
                <a:ext uri="{FF2B5EF4-FFF2-40B4-BE49-F238E27FC236}">
                  <a16:creationId xmlns:a16="http://schemas.microsoft.com/office/drawing/2014/main" id="{A7CF59D3-AAF5-2438-371B-3F492B9FC510}"/>
                </a:ext>
              </a:extLst>
            </p:cNvPr>
            <p:cNvSpPr/>
            <p:nvPr/>
          </p:nvSpPr>
          <p:spPr>
            <a:xfrm>
              <a:off x="2178871" y="1220377"/>
              <a:ext cx="3961538"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Founded in 2018</a:t>
              </a: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Decentralized, permissionless, open-source smart contract platform for decentralized applications (</a:t>
              </a:r>
              <a:r>
                <a:rPr kumimoji="0" lang="en-US"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dApps</a:t>
              </a:r>
              <a:r>
                <a:rPr kumimoji="0" lang="en-US"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and digital assets</a:t>
              </a:r>
              <a:endParaRPr kumimoji="0" lang="en-US" sz="1400" b="0" i="0" u="none" strike="noStrike" kern="1200" cap="none" spc="0" normalizeH="0" baseline="0" noProof="0">
                <a:ln>
                  <a:noFill/>
                </a:ln>
                <a:solidFill>
                  <a:prstClr val="black"/>
                </a:solidFill>
                <a:effectLst/>
                <a:uLnTx/>
                <a:uFillTx/>
                <a:latin typeface="Avenir Next LT Pro"/>
                <a:ea typeface="+mn-ea"/>
                <a:cs typeface="Calibri"/>
              </a:endParaRPr>
            </a:p>
          </p:txBody>
        </p:sp>
        <p:sp>
          <p:nvSpPr>
            <p:cNvPr id="13" name="TextBox 12">
              <a:extLst>
                <a:ext uri="{FF2B5EF4-FFF2-40B4-BE49-F238E27FC236}">
                  <a16:creationId xmlns:a16="http://schemas.microsoft.com/office/drawing/2014/main" id="{3C1D81C9-076C-EF8C-382D-0E11B020CC09}"/>
                </a:ext>
              </a:extLst>
            </p:cNvPr>
            <p:cNvSpPr txBox="1"/>
            <p:nvPr/>
          </p:nvSpPr>
          <p:spPr>
            <a:xfrm>
              <a:off x="6121584" y="3899082"/>
              <a:ext cx="1353793" cy="307777"/>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Partnership</a:t>
              </a:r>
            </a:p>
          </p:txBody>
        </p:sp>
        <p:pic>
          <p:nvPicPr>
            <p:cNvPr id="14" name="Picture 13">
              <a:extLst>
                <a:ext uri="{FF2B5EF4-FFF2-40B4-BE49-F238E27FC236}">
                  <a16:creationId xmlns:a16="http://schemas.microsoft.com/office/drawing/2014/main" id="{27DC06FE-148D-6DE0-8010-9187B933694F}"/>
                </a:ext>
              </a:extLst>
            </p:cNvPr>
            <p:cNvPicPr>
              <a:picLocks noChangeAspect="1"/>
            </p:cNvPicPr>
            <p:nvPr/>
          </p:nvPicPr>
          <p:blipFill>
            <a:blip r:embed="rId2"/>
            <a:stretch>
              <a:fillRect/>
            </a:stretch>
          </p:blipFill>
          <p:spPr>
            <a:xfrm>
              <a:off x="6536225" y="3465443"/>
              <a:ext cx="509878" cy="509878"/>
            </a:xfrm>
            <a:prstGeom prst="rect">
              <a:avLst/>
            </a:prstGeom>
          </p:spPr>
        </p:pic>
        <p:cxnSp>
          <p:nvCxnSpPr>
            <p:cNvPr id="15" name="Straight Arrow Connector 14">
              <a:extLst>
                <a:ext uri="{FF2B5EF4-FFF2-40B4-BE49-F238E27FC236}">
                  <a16:creationId xmlns:a16="http://schemas.microsoft.com/office/drawing/2014/main" id="{77C846A9-79B1-909D-2611-9521D769452F}"/>
                </a:ext>
              </a:extLst>
            </p:cNvPr>
            <p:cNvCxnSpPr>
              <a:cxnSpLocks/>
            </p:cNvCxnSpPr>
            <p:nvPr/>
          </p:nvCxnSpPr>
          <p:spPr>
            <a:xfrm>
              <a:off x="6309967" y="3351017"/>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16" name="Straight Arrow Connector 15">
              <a:extLst>
                <a:ext uri="{FF2B5EF4-FFF2-40B4-BE49-F238E27FC236}">
                  <a16:creationId xmlns:a16="http://schemas.microsoft.com/office/drawing/2014/main" id="{6E082536-D9EB-6729-DC11-19D8DF315CBB}"/>
                </a:ext>
              </a:extLst>
            </p:cNvPr>
            <p:cNvCxnSpPr>
              <a:cxnSpLocks/>
            </p:cNvCxnSpPr>
            <p:nvPr/>
          </p:nvCxnSpPr>
          <p:spPr>
            <a:xfrm>
              <a:off x="6344308" y="4333038"/>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grpSp>
      <p:sp>
        <p:nvSpPr>
          <p:cNvPr id="17" name="TextBox 16">
            <a:extLst>
              <a:ext uri="{FF2B5EF4-FFF2-40B4-BE49-F238E27FC236}">
                <a16:creationId xmlns:a16="http://schemas.microsoft.com/office/drawing/2014/main" id="{EEA31FFB-35AE-8574-17CB-B318C9B56EF5}"/>
              </a:ext>
            </a:extLst>
          </p:cNvPr>
          <p:cNvSpPr txBox="1"/>
          <p:nvPr/>
        </p:nvSpPr>
        <p:spPr>
          <a:xfrm>
            <a:off x="7265129" y="3585731"/>
            <a:ext cx="4028722" cy="523220"/>
          </a:xfrm>
          <a:prstGeom prst="rect">
            <a:avLst/>
          </a:prstGeom>
          <a:noFill/>
        </p:spPr>
        <p:txBody>
          <a:bodyPr wrap="square" lIns="91440" tIns="45720" rIns="91440" bIns="45720" anchor="t">
            <a:spAutoFit/>
          </a:bodyPr>
          <a:lstStyle/>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No FI partnerships at the moment</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Mainly with crypto related companies</a:t>
            </a:r>
            <a:endParaRPr kumimoji="0" lang="en-US"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endParaRPr>
          </a:p>
        </p:txBody>
      </p:sp>
      <p:sp>
        <p:nvSpPr>
          <p:cNvPr id="18" name="TextBox 17">
            <a:extLst>
              <a:ext uri="{FF2B5EF4-FFF2-40B4-BE49-F238E27FC236}">
                <a16:creationId xmlns:a16="http://schemas.microsoft.com/office/drawing/2014/main" id="{7A08F790-DF55-B6A9-4388-38A7F997B75F}"/>
              </a:ext>
            </a:extLst>
          </p:cNvPr>
          <p:cNvSpPr txBox="1"/>
          <p:nvPr/>
        </p:nvSpPr>
        <p:spPr>
          <a:xfrm>
            <a:off x="2178872" y="2970647"/>
            <a:ext cx="3961538" cy="1569660"/>
          </a:xfrm>
          <a:prstGeom prst="rect">
            <a:avLst/>
          </a:prstGeom>
          <a:noFill/>
        </p:spPr>
        <p:txBody>
          <a:bodyPr wrap="square" lIns="91440" tIns="45720" rIns="91440" bIns="45720" anchor="t">
            <a:spAutoFit/>
          </a:bodyPr>
          <a:lstStyle/>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GB" sz="1200" b="0" i="0" u="none" strike="noStrike" kern="1200" cap="none" spc="0" normalizeH="0" baseline="0" noProof="0">
                <a:ln>
                  <a:noFill/>
                </a:ln>
                <a:solidFill>
                  <a:prstClr val="black"/>
                </a:solidFill>
                <a:effectLst/>
                <a:uLnTx/>
                <a:uFillTx/>
                <a:latin typeface="Avenir Next LT Pro"/>
                <a:ea typeface="+mn-ea"/>
                <a:cs typeface="+mn-cs"/>
              </a:rPr>
              <a:t>Versatile </a:t>
            </a:r>
            <a:r>
              <a:rPr kumimoji="0" lang="en-GB" sz="1200" b="0" i="0" u="none" strike="noStrike" kern="1200" cap="none" spc="0" normalizeH="0" baseline="0" noProof="0" err="1">
                <a:ln>
                  <a:noFill/>
                </a:ln>
                <a:solidFill>
                  <a:prstClr val="black"/>
                </a:solidFill>
                <a:effectLst/>
                <a:uLnTx/>
                <a:uFillTx/>
                <a:latin typeface="Avenir Next LT Pro"/>
                <a:ea typeface="+mn-ea"/>
                <a:cs typeface="+mn-cs"/>
              </a:rPr>
              <a:t>DeFi</a:t>
            </a:r>
            <a:r>
              <a:rPr kumimoji="0" lang="en-GB" sz="1200" b="0" i="0" u="none" strike="noStrike" kern="1200" cap="none" spc="0" normalizeH="0" baseline="0" noProof="0">
                <a:ln>
                  <a:noFill/>
                </a:ln>
                <a:solidFill>
                  <a:prstClr val="black"/>
                </a:solidFill>
                <a:effectLst/>
                <a:uLnTx/>
                <a:uFillTx/>
                <a:latin typeface="Avenir Next LT Pro"/>
                <a:ea typeface="+mn-ea"/>
                <a:cs typeface="+mn-cs"/>
              </a:rPr>
              <a:t> ecosystems, quick innovations</a:t>
            </a:r>
            <a:endParaRPr kumimoji="0" lang="zh-TW" altLang="en-US" sz="120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endParaRP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GB" sz="1200" b="0" i="0" u="none" strike="noStrike" kern="1200" cap="none" spc="0" normalizeH="0" baseline="0" noProof="0">
                <a:ln>
                  <a:noFill/>
                </a:ln>
                <a:solidFill>
                  <a:prstClr val="black"/>
                </a:solidFill>
                <a:effectLst/>
                <a:uLnTx/>
                <a:uFillTx/>
                <a:latin typeface="Avenir Next LT Pro"/>
                <a:ea typeface="+mn-ea"/>
                <a:cs typeface="+mn-cs"/>
              </a:rPr>
              <a:t>Low fee</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GB" sz="1200" b="0" i="0" u="none" strike="noStrike" kern="1200" cap="none" spc="0" normalizeH="0" baseline="0" noProof="0">
                <a:ln>
                  <a:noFill/>
                </a:ln>
                <a:solidFill>
                  <a:prstClr val="black"/>
                </a:solidFill>
                <a:effectLst/>
                <a:uLnTx/>
                <a:uFillTx/>
                <a:latin typeface="Avenir Next LT Pro"/>
                <a:ea typeface="+mn-ea"/>
                <a:cs typeface="+mn-cs"/>
              </a:rPr>
              <a:t>Founded by Andre Cronje, creator of Yearn Finance, a legacy </a:t>
            </a:r>
            <a:r>
              <a:rPr kumimoji="0" lang="en-GB" sz="1200" b="0" i="0" u="none" strike="noStrike" kern="1200" cap="none" spc="0" normalizeH="0" baseline="0" noProof="0" err="1">
                <a:ln>
                  <a:noFill/>
                </a:ln>
                <a:solidFill>
                  <a:prstClr val="black"/>
                </a:solidFill>
                <a:effectLst/>
                <a:uLnTx/>
                <a:uFillTx/>
                <a:latin typeface="Avenir Next LT Pro"/>
                <a:ea typeface="+mn-ea"/>
                <a:cs typeface="+mn-cs"/>
              </a:rPr>
              <a:t>DeFi</a:t>
            </a:r>
            <a:r>
              <a:rPr kumimoji="0" lang="en-GB" sz="1200" b="0" i="0" u="none" strike="noStrike" kern="1200" cap="none" spc="0" normalizeH="0" baseline="0" noProof="0">
                <a:ln>
                  <a:noFill/>
                </a:ln>
                <a:solidFill>
                  <a:prstClr val="black"/>
                </a:solidFill>
                <a:effectLst/>
                <a:uLnTx/>
                <a:uFillTx/>
                <a:latin typeface="Avenir Next LT Pro"/>
                <a:ea typeface="+mn-ea"/>
                <a:cs typeface="+mn-cs"/>
              </a:rPr>
              <a:t> application</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endParaRPr kumimoji="0" lang="en-GB" sz="1200" b="0" i="0" u="none" strike="noStrike" kern="1200" cap="none" spc="0" normalizeH="0" baseline="0" noProof="0">
              <a:ln>
                <a:noFill/>
              </a:ln>
              <a:solidFill>
                <a:prstClr val="black"/>
              </a:solidFill>
              <a:effectLst/>
              <a:uLnTx/>
              <a:uFillTx/>
              <a:latin typeface="Avenir Next LT Pro"/>
              <a:ea typeface="+mn-ea"/>
              <a:cs typeface="+mn-cs"/>
            </a:endParaRPr>
          </a:p>
          <a:p>
            <a:pPr marL="285750" marR="0" lvl="1" indent="-285750" algn="l" defTabSz="914400" rtl="0" eaLnBrk="1" fontAlgn="auto" latinLnBrk="0" hangingPunct="1">
              <a:lnSpc>
                <a:spcPct val="100000"/>
              </a:lnSpc>
              <a:spcBef>
                <a:spcPts val="0"/>
              </a:spcBef>
              <a:spcAft>
                <a:spcPts val="0"/>
              </a:spcAft>
              <a:buClr>
                <a:prstClr val="black"/>
              </a:buClr>
              <a:buSzTx/>
              <a:buFont typeface="System Font Regular"/>
              <a:buChar char="x"/>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A specific branding chain being used only for </a:t>
            </a:r>
            <a:r>
              <a:rPr kumimoji="0" lang="en-US" sz="1200" b="0" i="0" u="none" strike="noStrike" kern="1200" cap="none" spc="0" normalizeH="0" baseline="0" noProof="0" err="1">
                <a:ln>
                  <a:noFill/>
                </a:ln>
                <a:solidFill>
                  <a:prstClr val="black"/>
                </a:solidFill>
                <a:effectLst/>
                <a:uLnTx/>
                <a:uFillTx/>
                <a:latin typeface="Avenir Next LT Pro"/>
                <a:ea typeface="+mn-ea"/>
                <a:cs typeface="+mn-cs"/>
              </a:rPr>
              <a:t>DeFi</a:t>
            </a:r>
            <a:endParaRPr kumimoji="0" lang="en-US" sz="1200" b="0" i="0" u="none" strike="noStrike" kern="1200" cap="none" spc="0" normalizeH="0" baseline="0" noProof="0">
              <a:ln>
                <a:noFill/>
              </a:ln>
              <a:solidFill>
                <a:prstClr val="black"/>
              </a:solidFill>
              <a:effectLst/>
              <a:uLnTx/>
              <a:uFillTx/>
              <a:latin typeface="Avenir Next LT Pro"/>
              <a:ea typeface="+mn-ea"/>
              <a:cs typeface="+mn-cs"/>
            </a:endParaRP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endParaRPr kumimoji="0" lang="en-GB" sz="12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19" name="TextBox 18">
            <a:extLst>
              <a:ext uri="{FF2B5EF4-FFF2-40B4-BE49-F238E27FC236}">
                <a16:creationId xmlns:a16="http://schemas.microsoft.com/office/drawing/2014/main" id="{40A5ECF1-1803-640A-ACE8-6D4D69ECC05A}"/>
              </a:ext>
            </a:extLst>
          </p:cNvPr>
          <p:cNvSpPr txBox="1"/>
          <p:nvPr/>
        </p:nvSpPr>
        <p:spPr>
          <a:xfrm>
            <a:off x="2178871" y="4763179"/>
            <a:ext cx="3917129" cy="1169551"/>
          </a:xfrm>
          <a:prstGeom prst="rect">
            <a:avLst/>
          </a:prstGeom>
          <a:noFill/>
        </p:spPr>
        <p:txBody>
          <a:bodyPr wrap="square" lIns="91440" tIns="45720" rIns="91440" bIns="45720" anchor="t">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DeFi</a:t>
            </a: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 </a:t>
            </a:r>
            <a:r>
              <a:rPr kumimoji="0" lang="en-GB"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Stablecoin</a:t>
            </a: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Stablecoins</a:t>
            </a: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 (e.g. Magic Internet Money)</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Yield Farming (e.g. Abracadabra)</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Lending (e.g. </a:t>
            </a:r>
            <a:r>
              <a:rPr kumimoji="0" lang="en-GB" sz="1400" b="0" i="0" u="none" strike="noStrike" kern="1200" cap="none" spc="0" normalizeH="0" baseline="0" noProof="0" err="1">
                <a:ln>
                  <a:noFill/>
                </a:ln>
                <a:solidFill>
                  <a:prstClr val="black"/>
                </a:solidFill>
                <a:effectLst/>
                <a:uLnTx/>
                <a:uFillTx/>
                <a:latin typeface="Avenir Next LT Pro"/>
                <a:ea typeface="Calibri" panose="020F0502020204030204"/>
                <a:cs typeface="Calibri" panose="020F0502020204030204"/>
              </a:rPr>
              <a:t>SpookySwap</a:t>
            </a:r>
            <a:r>
              <a:rPr kumimoji="0" lang="en-GB"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a:t>
            </a:r>
          </a:p>
        </p:txBody>
      </p:sp>
      <p:sp>
        <p:nvSpPr>
          <p:cNvPr id="3" name="Rectangle 12">
            <a:extLst>
              <a:ext uri="{FF2B5EF4-FFF2-40B4-BE49-F238E27FC236}">
                <a16:creationId xmlns:a16="http://schemas.microsoft.com/office/drawing/2014/main" id="{3728FDAB-1A26-07A5-4A37-0F813E22AD8F}"/>
              </a:ext>
            </a:extLst>
          </p:cNvPr>
          <p:cNvSpPr/>
          <p:nvPr/>
        </p:nvSpPr>
        <p:spPr>
          <a:xfrm>
            <a:off x="28575" y="6492875"/>
            <a:ext cx="11156649" cy="363894"/>
          </a:xfrm>
          <a:prstGeom prst="rect">
            <a:avLst/>
          </a:prstGeom>
          <a:solidFill>
            <a:srgbClr val="1F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8117887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8A089-891D-6D2E-08C0-22B3C7393E1B}"/>
              </a:ext>
            </a:extLst>
          </p:cNvPr>
          <p:cNvSpPr>
            <a:spLocks noGrp="1"/>
          </p:cNvSpPr>
          <p:nvPr>
            <p:ph type="title"/>
          </p:nvPr>
        </p:nvSpPr>
        <p:spPr/>
        <p:txBody>
          <a:bodyPr/>
          <a:lstStyle/>
          <a:p>
            <a:r>
              <a:rPr lang="en-US">
                <a:latin typeface="Avenir Next LT Pro"/>
              </a:rPr>
              <a:t>Cosmos (ATOM)</a:t>
            </a:r>
            <a:endParaRPr lang="en-US"/>
          </a:p>
        </p:txBody>
      </p:sp>
      <p:sp>
        <p:nvSpPr>
          <p:cNvPr id="4" name="Slide Number Placeholder 3">
            <a:extLst>
              <a:ext uri="{FF2B5EF4-FFF2-40B4-BE49-F238E27FC236}">
                <a16:creationId xmlns:a16="http://schemas.microsoft.com/office/drawing/2014/main" id="{9DD6D101-A9A4-C8C8-39E9-DBF5EF9FEF9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F5FF29-4ACE-AC4F-9E8A-57C4F53DD435}" type="slidenum">
              <a:rPr kumimoji="0" lang="en-US" sz="1200" b="0" i="0" u="none" strike="noStrike" kern="1200" cap="none" spc="0" normalizeH="0" baseline="0" noProof="0" smtClean="0">
                <a:ln>
                  <a:noFill/>
                </a:ln>
                <a:solidFill>
                  <a:prstClr val="white"/>
                </a:solidFill>
                <a:effectLst/>
                <a:uLnTx/>
                <a:uFillTx/>
                <a:latin typeface="Avenir Next LT Pro" panose="020B0504020202020204" pitchFamily="34"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white"/>
              </a:solidFill>
              <a:effectLst/>
              <a:uLnTx/>
              <a:uFillTx/>
              <a:latin typeface="Avenir Next LT Pro" panose="020B0504020202020204" pitchFamily="34" charset="77"/>
              <a:ea typeface="+mn-ea"/>
              <a:cs typeface="+mn-cs"/>
            </a:endParaRPr>
          </a:p>
        </p:txBody>
      </p:sp>
      <p:grpSp>
        <p:nvGrpSpPr>
          <p:cNvPr id="17" name="Group 16">
            <a:extLst>
              <a:ext uri="{FF2B5EF4-FFF2-40B4-BE49-F238E27FC236}">
                <a16:creationId xmlns:a16="http://schemas.microsoft.com/office/drawing/2014/main" id="{C9C81E69-AF4A-F053-817E-AEA30CF90A7B}"/>
              </a:ext>
            </a:extLst>
          </p:cNvPr>
          <p:cNvGrpSpPr/>
          <p:nvPr/>
        </p:nvGrpSpPr>
        <p:grpSpPr>
          <a:xfrm>
            <a:off x="714453" y="1196431"/>
            <a:ext cx="10664072" cy="5125447"/>
            <a:chOff x="714453" y="1196431"/>
            <a:chExt cx="10664072" cy="5125447"/>
          </a:xfrm>
        </p:grpSpPr>
        <p:sp>
          <p:nvSpPr>
            <p:cNvPr id="6" name="Rectangle 5">
              <a:extLst>
                <a:ext uri="{FF2B5EF4-FFF2-40B4-BE49-F238E27FC236}">
                  <a16:creationId xmlns:a16="http://schemas.microsoft.com/office/drawing/2014/main" id="{27BCB7CE-D3C1-9012-D05B-F13A624306FD}"/>
                </a:ext>
              </a:extLst>
            </p:cNvPr>
            <p:cNvSpPr/>
            <p:nvPr/>
          </p:nvSpPr>
          <p:spPr>
            <a:xfrm>
              <a:off x="714453" y="1220377"/>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Background</a:t>
              </a:r>
            </a:p>
          </p:txBody>
        </p:sp>
        <p:sp>
          <p:nvSpPr>
            <p:cNvPr id="7" name="Rectangle 6">
              <a:extLst>
                <a:ext uri="{FF2B5EF4-FFF2-40B4-BE49-F238E27FC236}">
                  <a16:creationId xmlns:a16="http://schemas.microsoft.com/office/drawing/2014/main" id="{C04F8740-C480-E782-BFE6-DA637A204388}"/>
                </a:ext>
              </a:extLst>
            </p:cNvPr>
            <p:cNvSpPr/>
            <p:nvPr/>
          </p:nvSpPr>
          <p:spPr>
            <a:xfrm>
              <a:off x="714453" y="2941576"/>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HK" sz="1400" b="1" i="0" u="none" strike="noStrike" kern="1200" cap="none" spc="0" normalizeH="0" baseline="0" noProof="0">
                  <a:ln>
                    <a:noFill/>
                  </a:ln>
                  <a:solidFill>
                    <a:prstClr val="white"/>
                  </a:solidFill>
                  <a:effectLst/>
                  <a:uLnTx/>
                  <a:uFillTx/>
                  <a:latin typeface="Avenir Next LT Pro"/>
                  <a:ea typeface="新細明體" panose="02020500000000000000" pitchFamily="18" charset="-120"/>
                  <a:cs typeface="+mn-cs"/>
                </a:rPr>
                <a:t>Pros and Cons</a:t>
              </a:r>
            </a:p>
          </p:txBody>
        </p:sp>
        <p:sp>
          <p:nvSpPr>
            <p:cNvPr id="8" name="Rectangle 7">
              <a:extLst>
                <a:ext uri="{FF2B5EF4-FFF2-40B4-BE49-F238E27FC236}">
                  <a16:creationId xmlns:a16="http://schemas.microsoft.com/office/drawing/2014/main" id="{115C0BC6-05E6-1D2F-987C-BA19ACE14DE4}"/>
                </a:ext>
              </a:extLst>
            </p:cNvPr>
            <p:cNvSpPr/>
            <p:nvPr/>
          </p:nvSpPr>
          <p:spPr>
            <a:xfrm>
              <a:off x="714453" y="4658178"/>
              <a:ext cx="1391752" cy="1649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venir Next LT Pro"/>
                  <a:ea typeface="+mn-ea"/>
                  <a:cs typeface="+mn-cs"/>
                </a:rPr>
                <a:t>Use Cases</a:t>
              </a:r>
            </a:p>
          </p:txBody>
        </p:sp>
        <p:sp>
          <p:nvSpPr>
            <p:cNvPr id="9" name="Rectangle 8">
              <a:extLst>
                <a:ext uri="{FF2B5EF4-FFF2-40B4-BE49-F238E27FC236}">
                  <a16:creationId xmlns:a16="http://schemas.microsoft.com/office/drawing/2014/main" id="{F70DC495-5A3C-C300-257C-27F5BAE9BED3}"/>
                </a:ext>
              </a:extLst>
            </p:cNvPr>
            <p:cNvSpPr/>
            <p:nvPr/>
          </p:nvSpPr>
          <p:spPr>
            <a:xfrm>
              <a:off x="7441918" y="1196431"/>
              <a:ext cx="3936607" cy="5111736"/>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0" name="Rectangle 9">
              <a:extLst>
                <a:ext uri="{FF2B5EF4-FFF2-40B4-BE49-F238E27FC236}">
                  <a16:creationId xmlns:a16="http://schemas.microsoft.com/office/drawing/2014/main" id="{680D3216-7E05-00F2-37D0-935B338E12A3}"/>
                </a:ext>
              </a:extLst>
            </p:cNvPr>
            <p:cNvSpPr/>
            <p:nvPr/>
          </p:nvSpPr>
          <p:spPr>
            <a:xfrm>
              <a:off x="2184815" y="2923211"/>
              <a:ext cx="3961538"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1" name="Rectangle 10">
              <a:extLst>
                <a:ext uri="{FF2B5EF4-FFF2-40B4-BE49-F238E27FC236}">
                  <a16:creationId xmlns:a16="http://schemas.microsoft.com/office/drawing/2014/main" id="{27DEC882-34FB-0AFC-07D5-58F8298B4CD6}"/>
                </a:ext>
              </a:extLst>
            </p:cNvPr>
            <p:cNvSpPr/>
            <p:nvPr/>
          </p:nvSpPr>
          <p:spPr>
            <a:xfrm>
              <a:off x="2178872" y="4671887"/>
              <a:ext cx="3961537"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2" name="Rectangle 11">
              <a:extLst>
                <a:ext uri="{FF2B5EF4-FFF2-40B4-BE49-F238E27FC236}">
                  <a16:creationId xmlns:a16="http://schemas.microsoft.com/office/drawing/2014/main" id="{229D52B3-EF96-F12C-4138-E4622F46B20A}"/>
                </a:ext>
              </a:extLst>
            </p:cNvPr>
            <p:cNvSpPr/>
            <p:nvPr/>
          </p:nvSpPr>
          <p:spPr>
            <a:xfrm>
              <a:off x="2178871" y="1220377"/>
              <a:ext cx="3961538" cy="164999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3" name="TextBox 12">
              <a:extLst>
                <a:ext uri="{FF2B5EF4-FFF2-40B4-BE49-F238E27FC236}">
                  <a16:creationId xmlns:a16="http://schemas.microsoft.com/office/drawing/2014/main" id="{87FE578D-6ED9-6A5E-D4F1-E0A961A8061F}"/>
                </a:ext>
              </a:extLst>
            </p:cNvPr>
            <p:cNvSpPr txBox="1"/>
            <p:nvPr/>
          </p:nvSpPr>
          <p:spPr>
            <a:xfrm>
              <a:off x="6121584" y="3899082"/>
              <a:ext cx="1353793" cy="307777"/>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mn-cs"/>
                </a:rPr>
                <a:t>Partnership</a:t>
              </a:r>
            </a:p>
          </p:txBody>
        </p:sp>
        <p:pic>
          <p:nvPicPr>
            <p:cNvPr id="14" name="Picture 13">
              <a:extLst>
                <a:ext uri="{FF2B5EF4-FFF2-40B4-BE49-F238E27FC236}">
                  <a16:creationId xmlns:a16="http://schemas.microsoft.com/office/drawing/2014/main" id="{5E7463A2-E70C-F01E-CB4D-6826CD208B87}"/>
                </a:ext>
              </a:extLst>
            </p:cNvPr>
            <p:cNvPicPr>
              <a:picLocks noChangeAspect="1"/>
            </p:cNvPicPr>
            <p:nvPr/>
          </p:nvPicPr>
          <p:blipFill>
            <a:blip r:embed="rId3"/>
            <a:stretch>
              <a:fillRect/>
            </a:stretch>
          </p:blipFill>
          <p:spPr>
            <a:xfrm>
              <a:off x="6536225" y="3465443"/>
              <a:ext cx="509878" cy="509878"/>
            </a:xfrm>
            <a:prstGeom prst="rect">
              <a:avLst/>
            </a:prstGeom>
          </p:spPr>
        </p:pic>
        <p:cxnSp>
          <p:nvCxnSpPr>
            <p:cNvPr id="15" name="Straight Arrow Connector 14">
              <a:extLst>
                <a:ext uri="{FF2B5EF4-FFF2-40B4-BE49-F238E27FC236}">
                  <a16:creationId xmlns:a16="http://schemas.microsoft.com/office/drawing/2014/main" id="{425BAF0F-5C0A-F473-D99C-64966E2519D0}"/>
                </a:ext>
              </a:extLst>
            </p:cNvPr>
            <p:cNvCxnSpPr>
              <a:cxnSpLocks/>
            </p:cNvCxnSpPr>
            <p:nvPr/>
          </p:nvCxnSpPr>
          <p:spPr>
            <a:xfrm>
              <a:off x="6309967" y="3351017"/>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16" name="Straight Arrow Connector 15">
              <a:extLst>
                <a:ext uri="{FF2B5EF4-FFF2-40B4-BE49-F238E27FC236}">
                  <a16:creationId xmlns:a16="http://schemas.microsoft.com/office/drawing/2014/main" id="{AF68F2F8-100A-95CF-1055-46FD4C9A22A1}"/>
                </a:ext>
              </a:extLst>
            </p:cNvPr>
            <p:cNvCxnSpPr>
              <a:cxnSpLocks/>
            </p:cNvCxnSpPr>
            <p:nvPr/>
          </p:nvCxnSpPr>
          <p:spPr>
            <a:xfrm>
              <a:off x="6344308" y="4333038"/>
              <a:ext cx="908343" cy="0"/>
            </a:xfrm>
            <a:prstGeom prst="straightConnector1">
              <a:avLst/>
            </a:prstGeom>
            <a:ln>
              <a:solidFill>
                <a:schemeClr val="tx1"/>
              </a:solidFill>
              <a:prstDash val="dash"/>
              <a:tailEnd type="triangle"/>
            </a:ln>
          </p:spPr>
          <p:style>
            <a:lnRef idx="3">
              <a:schemeClr val="accent1"/>
            </a:lnRef>
            <a:fillRef idx="0">
              <a:schemeClr val="accent1"/>
            </a:fillRef>
            <a:effectRef idx="2">
              <a:schemeClr val="accent1"/>
            </a:effectRef>
            <a:fontRef idx="minor">
              <a:schemeClr val="tx1"/>
            </a:fontRef>
          </p:style>
        </p:cxnSp>
      </p:grpSp>
      <p:sp>
        <p:nvSpPr>
          <p:cNvPr id="3" name="TextBox 2">
            <a:extLst>
              <a:ext uri="{FF2B5EF4-FFF2-40B4-BE49-F238E27FC236}">
                <a16:creationId xmlns:a16="http://schemas.microsoft.com/office/drawing/2014/main" id="{9E7A2088-C2DF-7A21-0044-0F1B4843029E}"/>
              </a:ext>
            </a:extLst>
          </p:cNvPr>
          <p:cNvSpPr txBox="1"/>
          <p:nvPr/>
        </p:nvSpPr>
        <p:spPr>
          <a:xfrm>
            <a:off x="2151094" y="1238119"/>
            <a:ext cx="3578645" cy="16004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prstClr val="black"/>
                </a:solidFill>
                <a:effectLst/>
                <a:uLnTx/>
                <a:uFillTx/>
                <a:latin typeface="Avenir Next LT Pro"/>
                <a:ea typeface="Calibri" panose="020F0502020204030204"/>
                <a:cs typeface="Calibri" panose="020F0502020204030204"/>
              </a:rPr>
              <a:t>Established in 2016</a:t>
            </a: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US" sz="1400" b="0" i="0" u="none" strike="noStrike" kern="1200" cap="none" spc="0" normalizeH="0" baseline="0" noProof="0">
                <a:ln>
                  <a:noFill/>
                </a:ln>
                <a:solidFill>
                  <a:prstClr val="black"/>
                </a:solidFill>
                <a:effectLst/>
                <a:uLnTx/>
                <a:uFillTx/>
                <a:latin typeface="Avenir Next LT Pro"/>
                <a:ea typeface="+mn-ea"/>
                <a:cs typeface="arial"/>
              </a:rPr>
              <a:t>It is an ever-expanding ecosystem of interoperable and sovereign blockchain apps and services</a:t>
            </a: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GB" sz="1400" b="0" i="0" u="none" strike="noStrike" kern="1200" cap="none" spc="0" normalizeH="0" baseline="0" noProof="0">
                <a:ln>
                  <a:noFill/>
                </a:ln>
                <a:solidFill>
                  <a:prstClr val="black"/>
                </a:solidFill>
                <a:effectLst/>
                <a:uLnTx/>
                <a:uFillTx/>
                <a:latin typeface="Avenir Next LT Pro" panose="020B0504020202020204" pitchFamily="34" charset="77"/>
                <a:ea typeface="Calibri" panose="020F0502020204030204"/>
                <a:cs typeface="Calibri" panose="020F0502020204030204"/>
              </a:rPr>
              <a:t>Cosmos uses a bridge-hub model that connects </a:t>
            </a:r>
            <a:r>
              <a:rPr kumimoji="0" lang="en-GB" sz="1400" b="0" i="0" u="none" strike="noStrike" kern="1200" cap="none" spc="0" normalizeH="0" baseline="0" noProof="0" err="1">
                <a:ln>
                  <a:noFill/>
                </a:ln>
                <a:solidFill>
                  <a:prstClr val="black"/>
                </a:solidFill>
                <a:effectLst/>
                <a:uLnTx/>
                <a:uFillTx/>
                <a:latin typeface="Avenir Next LT Pro" panose="020B0504020202020204" pitchFamily="34" charset="77"/>
                <a:ea typeface="Calibri" panose="020F0502020204030204"/>
                <a:cs typeface="Calibri" panose="020F0502020204030204"/>
              </a:rPr>
              <a:t>Tendermint</a:t>
            </a:r>
            <a:r>
              <a:rPr kumimoji="0" lang="en-GB" sz="1400" b="0" i="0" u="none" strike="noStrike" kern="1200" cap="none" spc="0" normalizeH="0" baseline="0" noProof="0">
                <a:ln>
                  <a:noFill/>
                </a:ln>
                <a:solidFill>
                  <a:prstClr val="black"/>
                </a:solidFill>
                <a:effectLst/>
                <a:uLnTx/>
                <a:uFillTx/>
                <a:latin typeface="Avenir Next LT Pro" panose="020B0504020202020204" pitchFamily="34" charset="77"/>
                <a:ea typeface="Calibri" panose="020F0502020204030204"/>
                <a:cs typeface="Calibri" panose="020F0502020204030204"/>
              </a:rPr>
              <a:t> chains</a:t>
            </a: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endParaRPr kumimoji="0" lang="en-US" sz="1400" b="0" i="0" u="none" strike="noStrike" kern="1200" cap="none" spc="0" normalizeH="0" baseline="0" noProof="0">
              <a:ln>
                <a:noFill/>
              </a:ln>
              <a:solidFill>
                <a:prstClr val="black"/>
              </a:solidFill>
              <a:effectLst/>
              <a:uLnTx/>
              <a:uFillTx/>
              <a:latin typeface="Avenir Next LT Pro"/>
              <a:ea typeface="+mn-ea"/>
              <a:cs typeface="Calibri"/>
            </a:endParaRPr>
          </a:p>
        </p:txBody>
      </p:sp>
      <p:sp>
        <p:nvSpPr>
          <p:cNvPr id="5" name="TextBox 4">
            <a:extLst>
              <a:ext uri="{FF2B5EF4-FFF2-40B4-BE49-F238E27FC236}">
                <a16:creationId xmlns:a16="http://schemas.microsoft.com/office/drawing/2014/main" id="{6AB7AC1F-449E-54D8-67D7-677F145E82E2}"/>
              </a:ext>
            </a:extLst>
          </p:cNvPr>
          <p:cNvSpPr txBox="1"/>
          <p:nvPr/>
        </p:nvSpPr>
        <p:spPr>
          <a:xfrm>
            <a:off x="2151094" y="2941639"/>
            <a:ext cx="3989315"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High throughput, low fees</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Ease of creating blockchains using Cosmos SDK</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mn-cs"/>
              </a:rPr>
              <a:t>Privacy-enabling features</a:t>
            </a:r>
          </a:p>
          <a:p>
            <a:pPr marL="285750" marR="0" lvl="1" indent="-285750" algn="l" defTabSz="914400" rtl="0" eaLnBrk="1" fontAlgn="auto" latinLnBrk="0" hangingPunct="1">
              <a:lnSpc>
                <a:spcPct val="100000"/>
              </a:lnSpc>
              <a:spcBef>
                <a:spcPts val="0"/>
              </a:spcBef>
              <a:spcAft>
                <a:spcPts val="0"/>
              </a:spcAft>
              <a:buClr>
                <a:prstClr val="black"/>
              </a:buClr>
              <a:buSzTx/>
              <a:buFont typeface="Wingdings" pitchFamily="2" charset="2"/>
              <a:buChar char="ü"/>
              <a:tabLst/>
              <a:defRPr/>
            </a:pPr>
            <a:r>
              <a:rPr kumimoji="0" lang="en-US" altLang="zh-HK" sz="120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mn-cs"/>
              </a:rPr>
              <a:t>Inter-blockchain communication (IBC) </a:t>
            </a:r>
          </a:p>
          <a:p>
            <a:pPr marL="742950" marR="0" lvl="1" indent="-285750" algn="l" defTabSz="914400" rtl="0" eaLnBrk="1" fontAlgn="auto" latinLnBrk="0" hangingPunct="1">
              <a:lnSpc>
                <a:spcPct val="100000"/>
              </a:lnSpc>
              <a:spcBef>
                <a:spcPts val="0"/>
              </a:spcBef>
              <a:spcAft>
                <a:spcPts val="0"/>
              </a:spcAft>
              <a:buClrTx/>
              <a:buSzTx/>
              <a:buFont typeface="Arial"/>
              <a:buChar char="•"/>
              <a:tabLst/>
              <a:defRPr/>
            </a:pPr>
            <a:r>
              <a:rPr kumimoji="0" lang="en-US" altLang="zh-HK" sz="120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Calibri"/>
              </a:rPr>
              <a:t>Blockchains build using Cosmos SDK can communicate and transfer tokens</a:t>
            </a:r>
          </a:p>
          <a:p>
            <a:pPr marL="285750" marR="0" lvl="0" indent="-285750" algn="l" defTabSz="914400" rtl="0" eaLnBrk="1" fontAlgn="auto" latinLnBrk="0" hangingPunct="1">
              <a:lnSpc>
                <a:spcPct val="100000"/>
              </a:lnSpc>
              <a:spcBef>
                <a:spcPts val="0"/>
              </a:spcBef>
              <a:spcAft>
                <a:spcPts val="0"/>
              </a:spcAft>
              <a:buClrTx/>
              <a:buSzTx/>
              <a:buFont typeface="System Font Regular"/>
              <a:buChar char="x"/>
              <a:tabLst/>
              <a:defRPr/>
            </a:pPr>
            <a:r>
              <a:rPr kumimoji="0" lang="en-US" altLang="zh-HK" sz="120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Calibri"/>
              </a:rPr>
              <a:t>New languages and SDK</a:t>
            </a:r>
          </a:p>
          <a:p>
            <a:pPr marL="285750" marR="0" lvl="0" indent="-285750" algn="l" defTabSz="914400" rtl="0" eaLnBrk="1" fontAlgn="auto" latinLnBrk="0" hangingPunct="1">
              <a:lnSpc>
                <a:spcPct val="100000"/>
              </a:lnSpc>
              <a:spcBef>
                <a:spcPts val="0"/>
              </a:spcBef>
              <a:spcAft>
                <a:spcPts val="0"/>
              </a:spcAft>
              <a:buClrTx/>
              <a:buSzTx/>
              <a:buFont typeface="System Font Regular"/>
              <a:buChar char="x"/>
              <a:tabLst/>
              <a:defRPr/>
            </a:pPr>
            <a:r>
              <a:rPr kumimoji="0" lang="en-US" altLang="zh-HK" sz="1200" b="0" i="0" u="none" strike="noStrike" kern="1200" cap="none" spc="0" normalizeH="0" baseline="0" noProof="0">
                <a:ln>
                  <a:noFill/>
                </a:ln>
                <a:solidFill>
                  <a:prstClr val="black"/>
                </a:solidFill>
                <a:effectLst/>
                <a:uLnTx/>
                <a:uFillTx/>
                <a:latin typeface="Avenir Next LT Pro"/>
                <a:ea typeface="新細明體" panose="02020500000000000000" pitchFamily="18" charset="-120"/>
                <a:cs typeface="Calibri"/>
              </a:rPr>
              <a:t>Frequent smart contract hacks</a:t>
            </a:r>
          </a:p>
        </p:txBody>
      </p:sp>
      <p:sp>
        <p:nvSpPr>
          <p:cNvPr id="18" name="TextBox 17">
            <a:extLst>
              <a:ext uri="{FF2B5EF4-FFF2-40B4-BE49-F238E27FC236}">
                <a16:creationId xmlns:a16="http://schemas.microsoft.com/office/drawing/2014/main" id="{010ACB46-C80A-1A82-5B70-7FB54936CA50}"/>
              </a:ext>
            </a:extLst>
          </p:cNvPr>
          <p:cNvSpPr txBox="1"/>
          <p:nvPr/>
        </p:nvSpPr>
        <p:spPr>
          <a:xfrm>
            <a:off x="7608182" y="2673515"/>
            <a:ext cx="3627549"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err="1">
                <a:ln>
                  <a:noFill/>
                </a:ln>
                <a:solidFill>
                  <a:prstClr val="black"/>
                </a:solidFill>
                <a:effectLst/>
                <a:uLnTx/>
                <a:uFillTx/>
                <a:latin typeface="Avenir Next LT Pro"/>
                <a:ea typeface="+mn-ea"/>
                <a:cs typeface="Calibri"/>
              </a:rPr>
              <a:t>Binance</a:t>
            </a:r>
            <a:r>
              <a:rPr kumimoji="0" lang="en-GB" sz="1600" b="1" i="0" u="none" strike="noStrike" kern="1200" cap="none" spc="0" normalizeH="0" baseline="0" noProof="0">
                <a:ln>
                  <a:noFill/>
                </a:ln>
                <a:solidFill>
                  <a:prstClr val="black"/>
                </a:solidFill>
                <a:effectLst/>
                <a:uLnTx/>
                <a:uFillTx/>
                <a:latin typeface="Avenir Next LT Pro"/>
                <a:ea typeface="+mn-ea"/>
                <a:cs typeface="Calibri"/>
              </a:rPr>
              <a:t>, </a:t>
            </a:r>
            <a:r>
              <a:rPr kumimoji="0" lang="en-GB" sz="1600" b="1" i="0" u="none" strike="noStrike" kern="1200" cap="none" spc="0" normalizeH="0" baseline="0" noProof="0" err="1">
                <a:ln>
                  <a:noFill/>
                </a:ln>
                <a:solidFill>
                  <a:prstClr val="black"/>
                </a:solidFill>
                <a:effectLst/>
                <a:uLnTx/>
                <a:uFillTx/>
                <a:latin typeface="Avenir Next LT Pro"/>
                <a:ea typeface="+mn-ea"/>
                <a:cs typeface="Calibri"/>
              </a:rPr>
              <a:t>Crypto.com</a:t>
            </a:r>
            <a:r>
              <a:rPr kumimoji="0" lang="en-GB" sz="1600" b="1" i="0" u="none" strike="noStrike" kern="1200" cap="none" spc="0" normalizeH="0" baseline="0" noProof="0">
                <a:ln>
                  <a:noFill/>
                </a:ln>
                <a:solidFill>
                  <a:prstClr val="black"/>
                </a:solidFill>
                <a:effectLst/>
                <a:uLnTx/>
                <a:uFillTx/>
                <a:latin typeface="Avenir Next LT Pro"/>
                <a:ea typeface="+mn-ea"/>
                <a:cs typeface="Calibri"/>
              </a:rPr>
              <a:t>, Secret Network</a:t>
            </a: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GB" sz="1400" b="0" i="0" u="none" strike="noStrike" kern="1200" cap="none" spc="0" normalizeH="0" baseline="0" noProof="0">
                <a:ln>
                  <a:noFill/>
                </a:ln>
                <a:solidFill>
                  <a:prstClr val="black"/>
                </a:solidFill>
                <a:effectLst/>
                <a:uLnTx/>
                <a:uFillTx/>
                <a:latin typeface="Avenir Next LT Pro"/>
                <a:ea typeface="+mn-ea"/>
                <a:cs typeface="Calibri"/>
              </a:rPr>
              <a:t>Built their Blockchain using Cosmos SDK</a:t>
            </a:r>
          </a:p>
        </p:txBody>
      </p:sp>
      <p:sp>
        <p:nvSpPr>
          <p:cNvPr id="20" name="TextBox 19">
            <a:extLst>
              <a:ext uri="{FF2B5EF4-FFF2-40B4-BE49-F238E27FC236}">
                <a16:creationId xmlns:a16="http://schemas.microsoft.com/office/drawing/2014/main" id="{3B37CDDD-98B6-63A0-E351-322CCEEBAAB5}"/>
              </a:ext>
            </a:extLst>
          </p:cNvPr>
          <p:cNvSpPr txBox="1"/>
          <p:nvPr/>
        </p:nvSpPr>
        <p:spPr>
          <a:xfrm>
            <a:off x="7608182" y="3590600"/>
            <a:ext cx="3627549"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a:ln>
                  <a:noFill/>
                </a:ln>
                <a:solidFill>
                  <a:prstClr val="black"/>
                </a:solidFill>
                <a:effectLst/>
                <a:uLnTx/>
                <a:uFillTx/>
                <a:latin typeface="Avenir Next LT Pro"/>
                <a:ea typeface="+mn-ea"/>
                <a:cs typeface="Calibri"/>
              </a:rPr>
              <a:t>Osmosis</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kumimoji="0" lang="en-GB" sz="1400" b="0" i="0" u="none" strike="noStrike" kern="1200" cap="none" spc="0" normalizeH="0" baseline="0" noProof="0">
                <a:ln>
                  <a:noFill/>
                </a:ln>
                <a:solidFill>
                  <a:prstClr val="black"/>
                </a:solidFill>
                <a:effectLst/>
                <a:uLnTx/>
                <a:uFillTx/>
                <a:latin typeface="Avenir Next LT Pro"/>
                <a:ea typeface="+mn-ea"/>
                <a:cs typeface="Calibri"/>
              </a:rPr>
              <a:t>Decentralized Cosmos exchange for interchain assets</a:t>
            </a: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 name="Rectangle 12">
            <a:extLst>
              <a:ext uri="{FF2B5EF4-FFF2-40B4-BE49-F238E27FC236}">
                <a16:creationId xmlns:a16="http://schemas.microsoft.com/office/drawing/2014/main" id="{93328707-DF52-B676-5B88-390EC4D93C9D}"/>
              </a:ext>
            </a:extLst>
          </p:cNvPr>
          <p:cNvSpPr/>
          <p:nvPr/>
        </p:nvSpPr>
        <p:spPr>
          <a:xfrm>
            <a:off x="28575" y="6492875"/>
            <a:ext cx="11156649" cy="363894"/>
          </a:xfrm>
          <a:prstGeom prst="rect">
            <a:avLst/>
          </a:prstGeom>
          <a:solidFill>
            <a:srgbClr val="1F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TextBox 22">
            <a:extLst>
              <a:ext uri="{FF2B5EF4-FFF2-40B4-BE49-F238E27FC236}">
                <a16:creationId xmlns:a16="http://schemas.microsoft.com/office/drawing/2014/main" id="{CC3896B7-F872-E53D-D4CB-24F95FBB8B3A}"/>
              </a:ext>
            </a:extLst>
          </p:cNvPr>
          <p:cNvSpPr txBox="1"/>
          <p:nvPr/>
        </p:nvSpPr>
        <p:spPr>
          <a:xfrm>
            <a:off x="2178871" y="4790041"/>
            <a:ext cx="3578645"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prstClr val="black"/>
                </a:solidFill>
                <a:effectLst/>
                <a:uLnTx/>
                <a:uFillTx/>
                <a:latin typeface="Avenir Next LT Pro"/>
                <a:ea typeface="+mn-ea"/>
                <a:cs typeface="Calibri"/>
              </a:rPr>
              <a:t>Create Blockchain using its SDK</a:t>
            </a:r>
          </a:p>
        </p:txBody>
      </p:sp>
    </p:spTree>
    <p:extLst>
      <p:ext uri="{BB962C8B-B14F-4D97-AF65-F5344CB8AC3E}">
        <p14:creationId xmlns:p14="http://schemas.microsoft.com/office/powerpoint/2010/main" val="13125928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DFA5C1C-EFBE-8ADF-A5E7-B3CDCF6FEF2A}"/>
              </a:ext>
            </a:extLst>
          </p:cNvPr>
          <p:cNvSpPr>
            <a:spLocks noGrp="1"/>
          </p:cNvSpPr>
          <p:nvPr>
            <p:ph type="title"/>
          </p:nvPr>
        </p:nvSpPr>
        <p:spPr/>
        <p:txBody>
          <a:bodyPr/>
          <a:lstStyle/>
          <a:p>
            <a:r>
              <a:rPr lang="en-US" altLang="zh-TW" dirty="0"/>
              <a:t>RLN Website</a:t>
            </a:r>
            <a:endParaRPr lang="zh-TW" altLang="en-US" dirty="0"/>
          </a:p>
        </p:txBody>
      </p:sp>
      <p:sp>
        <p:nvSpPr>
          <p:cNvPr id="3" name="內容版面配置區 2">
            <a:extLst>
              <a:ext uri="{FF2B5EF4-FFF2-40B4-BE49-F238E27FC236}">
                <a16:creationId xmlns:a16="http://schemas.microsoft.com/office/drawing/2014/main" id="{2413A929-4E9D-4744-5C9F-D189D7CF6344}"/>
              </a:ext>
            </a:extLst>
          </p:cNvPr>
          <p:cNvSpPr>
            <a:spLocks noGrp="1"/>
          </p:cNvSpPr>
          <p:nvPr>
            <p:ph idx="1"/>
          </p:nvPr>
        </p:nvSpPr>
        <p:spPr/>
        <p:txBody>
          <a:bodyPr/>
          <a:lstStyle/>
          <a:p>
            <a:endParaRPr lang="zh-TW" altLang="en-US"/>
          </a:p>
        </p:txBody>
      </p:sp>
    </p:spTree>
    <p:extLst>
      <p:ext uri="{BB962C8B-B14F-4D97-AF65-F5344CB8AC3E}">
        <p14:creationId xmlns:p14="http://schemas.microsoft.com/office/powerpoint/2010/main" val="32910310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0BE30B8-E7BC-EFD4-CB45-81C891EA34D5}"/>
              </a:ext>
            </a:extLst>
          </p:cNvPr>
          <p:cNvSpPr>
            <a:spLocks noGrp="1"/>
          </p:cNvSpPr>
          <p:nvPr>
            <p:ph type="title"/>
          </p:nvPr>
        </p:nvSpPr>
        <p:spPr/>
        <p:txBody>
          <a:bodyPr/>
          <a:lstStyle/>
          <a:p>
            <a:r>
              <a:rPr lang="en-US" altLang="zh-TW" dirty="0"/>
              <a:t>RLN Vendor</a:t>
            </a:r>
            <a:endParaRPr lang="zh-TW" altLang="en-US" dirty="0"/>
          </a:p>
        </p:txBody>
      </p:sp>
      <p:sp>
        <p:nvSpPr>
          <p:cNvPr id="3" name="內容版面配置區 2">
            <a:extLst>
              <a:ext uri="{FF2B5EF4-FFF2-40B4-BE49-F238E27FC236}">
                <a16:creationId xmlns:a16="http://schemas.microsoft.com/office/drawing/2014/main" id="{3281B8A4-62B6-76DD-0118-D5336F966E48}"/>
              </a:ext>
            </a:extLst>
          </p:cNvPr>
          <p:cNvSpPr>
            <a:spLocks noGrp="1"/>
          </p:cNvSpPr>
          <p:nvPr>
            <p:ph idx="1"/>
          </p:nvPr>
        </p:nvSpPr>
        <p:spPr/>
        <p:txBody>
          <a:bodyPr/>
          <a:lstStyle/>
          <a:p>
            <a:r>
              <a:rPr lang="en-US" altLang="zh-TW" dirty="0"/>
              <a:t>Vendor , involvement, technology, whitepaper</a:t>
            </a:r>
          </a:p>
          <a:p>
            <a:endParaRPr lang="en-US" altLang="zh-TW" dirty="0"/>
          </a:p>
          <a:p>
            <a:r>
              <a:rPr lang="en-US" altLang="zh-TW" dirty="0"/>
              <a:t>Add Microsoft</a:t>
            </a:r>
          </a:p>
          <a:p>
            <a:endParaRPr lang="zh-TW" altLang="en-US" dirty="0"/>
          </a:p>
        </p:txBody>
      </p:sp>
    </p:spTree>
    <p:extLst>
      <p:ext uri="{BB962C8B-B14F-4D97-AF65-F5344CB8AC3E}">
        <p14:creationId xmlns:p14="http://schemas.microsoft.com/office/powerpoint/2010/main" val="27483926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6F9047C-898E-56F4-67B9-29C6FFF949EB}"/>
              </a:ext>
            </a:extLst>
          </p:cNvPr>
          <p:cNvSpPr>
            <a:spLocks noGrp="1"/>
          </p:cNvSpPr>
          <p:nvPr>
            <p:ph type="title"/>
          </p:nvPr>
        </p:nvSpPr>
        <p:spPr/>
        <p:txBody>
          <a:bodyPr/>
          <a:lstStyle/>
          <a:p>
            <a:r>
              <a:rPr lang="en-US" altLang="zh-TW" dirty="0"/>
              <a:t>RLN Use case</a:t>
            </a:r>
            <a:endParaRPr lang="zh-TW" altLang="en-US" dirty="0"/>
          </a:p>
        </p:txBody>
      </p:sp>
      <p:pic>
        <p:nvPicPr>
          <p:cNvPr id="5" name="內容版面配置區 4">
            <a:extLst>
              <a:ext uri="{FF2B5EF4-FFF2-40B4-BE49-F238E27FC236}">
                <a16:creationId xmlns:a16="http://schemas.microsoft.com/office/drawing/2014/main" id="{C904FBCE-C956-DE90-7C74-D7A970E31A98}"/>
              </a:ext>
            </a:extLst>
          </p:cNvPr>
          <p:cNvPicPr>
            <a:picLocks noGrp="1" noChangeAspect="1"/>
          </p:cNvPicPr>
          <p:nvPr>
            <p:ph idx="1"/>
          </p:nvPr>
        </p:nvPicPr>
        <p:blipFill>
          <a:blip r:embed="rId2"/>
          <a:stretch>
            <a:fillRect/>
          </a:stretch>
        </p:blipFill>
        <p:spPr>
          <a:xfrm>
            <a:off x="2111027" y="1757713"/>
            <a:ext cx="7479934" cy="4351338"/>
          </a:xfrm>
        </p:spPr>
      </p:pic>
      <p:sp>
        <p:nvSpPr>
          <p:cNvPr id="6" name="文字方塊 5">
            <a:extLst>
              <a:ext uri="{FF2B5EF4-FFF2-40B4-BE49-F238E27FC236}">
                <a16:creationId xmlns:a16="http://schemas.microsoft.com/office/drawing/2014/main" id="{8BD249B4-6DD1-2510-3CDC-C0B75A7242B6}"/>
              </a:ext>
            </a:extLst>
          </p:cNvPr>
          <p:cNvSpPr txBox="1"/>
          <p:nvPr/>
        </p:nvSpPr>
        <p:spPr>
          <a:xfrm>
            <a:off x="8451273" y="6308209"/>
            <a:ext cx="3625273" cy="369332"/>
          </a:xfrm>
          <a:prstGeom prst="rect">
            <a:avLst/>
          </a:prstGeom>
          <a:noFill/>
        </p:spPr>
        <p:txBody>
          <a:bodyPr wrap="square" rtlCol="0">
            <a:spAutoFit/>
          </a:bodyPr>
          <a:lstStyle/>
          <a:p>
            <a:r>
              <a:rPr lang="en-US" altLang="zh-TW" dirty="0"/>
              <a:t>Ref: Regulated Liability Network</a:t>
            </a:r>
            <a:endParaRPr lang="zh-TW" altLang="en-US" dirty="0"/>
          </a:p>
        </p:txBody>
      </p:sp>
      <p:sp>
        <p:nvSpPr>
          <p:cNvPr id="7" name="文字方塊 6">
            <a:extLst>
              <a:ext uri="{FF2B5EF4-FFF2-40B4-BE49-F238E27FC236}">
                <a16:creationId xmlns:a16="http://schemas.microsoft.com/office/drawing/2014/main" id="{EAB737E9-90C8-754B-D522-644AFB057470}"/>
              </a:ext>
            </a:extLst>
          </p:cNvPr>
          <p:cNvSpPr txBox="1"/>
          <p:nvPr/>
        </p:nvSpPr>
        <p:spPr>
          <a:xfrm>
            <a:off x="838200" y="1243515"/>
            <a:ext cx="10980822" cy="646331"/>
          </a:xfrm>
          <a:prstGeom prst="rect">
            <a:avLst/>
          </a:prstGeom>
          <a:noFill/>
        </p:spPr>
        <p:txBody>
          <a:bodyPr wrap="square" rtlCol="0">
            <a:spAutoFit/>
          </a:bodyPr>
          <a:lstStyle/>
          <a:p>
            <a:r>
              <a:rPr lang="en-US" altLang="zh-TW" dirty="0"/>
              <a:t>The RLN would be designed to support the same use-cases as account-based “regulated liabilities” but with the enhanced functionality of programmable, always-on digital money offering “on-chain” finality of settlement.</a:t>
            </a:r>
            <a:endParaRPr lang="zh-TW" altLang="en-US" dirty="0"/>
          </a:p>
        </p:txBody>
      </p:sp>
    </p:spTree>
    <p:extLst>
      <p:ext uri="{BB962C8B-B14F-4D97-AF65-F5344CB8AC3E}">
        <p14:creationId xmlns:p14="http://schemas.microsoft.com/office/powerpoint/2010/main" val="15546499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68225CC-0F3C-FAC7-A167-CA03199BC842}"/>
              </a:ext>
            </a:extLst>
          </p:cNvPr>
          <p:cNvSpPr>
            <a:spLocks noGrp="1"/>
          </p:cNvSpPr>
          <p:nvPr>
            <p:ph type="title"/>
          </p:nvPr>
        </p:nvSpPr>
        <p:spPr/>
        <p:txBody>
          <a:bodyPr/>
          <a:lstStyle/>
          <a:p>
            <a:r>
              <a:rPr lang="en-US" altLang="zh-TW" dirty="0"/>
              <a:t>Use case 1: Domestic interbank payment</a:t>
            </a:r>
            <a:endParaRPr lang="zh-TW" altLang="en-US" dirty="0"/>
          </a:p>
        </p:txBody>
      </p:sp>
      <p:pic>
        <p:nvPicPr>
          <p:cNvPr id="5" name="圖片 4">
            <a:extLst>
              <a:ext uri="{FF2B5EF4-FFF2-40B4-BE49-F238E27FC236}">
                <a16:creationId xmlns:a16="http://schemas.microsoft.com/office/drawing/2014/main" id="{7D8DF500-FBB9-DC69-6539-A15FF2656491}"/>
              </a:ext>
            </a:extLst>
          </p:cNvPr>
          <p:cNvPicPr>
            <a:picLocks noChangeAspect="1"/>
          </p:cNvPicPr>
          <p:nvPr/>
        </p:nvPicPr>
        <p:blipFill>
          <a:blip r:embed="rId2"/>
          <a:stretch>
            <a:fillRect/>
          </a:stretch>
        </p:blipFill>
        <p:spPr>
          <a:xfrm>
            <a:off x="609801" y="1726995"/>
            <a:ext cx="8229597" cy="4240669"/>
          </a:xfrm>
          <a:prstGeom prst="rect">
            <a:avLst/>
          </a:prstGeom>
        </p:spPr>
      </p:pic>
    </p:spTree>
    <p:extLst>
      <p:ext uri="{BB962C8B-B14F-4D97-AF65-F5344CB8AC3E}">
        <p14:creationId xmlns:p14="http://schemas.microsoft.com/office/powerpoint/2010/main" val="18780573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72A164A-CD24-F55F-F9E9-07E4413D4F75}"/>
              </a:ext>
            </a:extLst>
          </p:cNvPr>
          <p:cNvSpPr>
            <a:spLocks noGrp="1"/>
          </p:cNvSpPr>
          <p:nvPr>
            <p:ph type="title"/>
          </p:nvPr>
        </p:nvSpPr>
        <p:spPr/>
        <p:txBody>
          <a:bodyPr/>
          <a:lstStyle/>
          <a:p>
            <a:r>
              <a:rPr lang="en-US" altLang="zh-TW" dirty="0"/>
              <a:t>Use case 2 – Cross Border payment</a:t>
            </a:r>
            <a:endParaRPr lang="zh-TW" altLang="en-US" dirty="0"/>
          </a:p>
        </p:txBody>
      </p:sp>
      <p:sp>
        <p:nvSpPr>
          <p:cNvPr id="3" name="內容版面配置區 2">
            <a:extLst>
              <a:ext uri="{FF2B5EF4-FFF2-40B4-BE49-F238E27FC236}">
                <a16:creationId xmlns:a16="http://schemas.microsoft.com/office/drawing/2014/main" id="{43EA0B0B-FC8B-E06F-D053-31CAB039A7F7}"/>
              </a:ext>
            </a:extLst>
          </p:cNvPr>
          <p:cNvSpPr>
            <a:spLocks noGrp="1"/>
          </p:cNvSpPr>
          <p:nvPr>
            <p:ph idx="1"/>
          </p:nvPr>
        </p:nvSpPr>
        <p:spPr/>
        <p:txBody>
          <a:bodyPr/>
          <a:lstStyle/>
          <a:p>
            <a:r>
              <a:rPr lang="en-US" altLang="zh-TW" dirty="0"/>
              <a:t>Same Structure,</a:t>
            </a:r>
          </a:p>
          <a:p>
            <a:r>
              <a:rPr lang="en-US" altLang="zh-TW" dirty="0"/>
              <a:t>Foreign institution in the same network</a:t>
            </a:r>
            <a:endParaRPr lang="zh-TW" altLang="en-US" dirty="0"/>
          </a:p>
        </p:txBody>
      </p:sp>
    </p:spTree>
    <p:extLst>
      <p:ext uri="{BB962C8B-B14F-4D97-AF65-F5344CB8AC3E}">
        <p14:creationId xmlns:p14="http://schemas.microsoft.com/office/powerpoint/2010/main" val="4161334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61CCD30-F7CD-D1F7-C19A-158004F42AA5}"/>
              </a:ext>
            </a:extLst>
          </p:cNvPr>
          <p:cNvSpPr>
            <a:spLocks noGrp="1"/>
          </p:cNvSpPr>
          <p:nvPr>
            <p:ph type="title"/>
          </p:nvPr>
        </p:nvSpPr>
        <p:spPr/>
        <p:txBody>
          <a:bodyPr/>
          <a:lstStyle/>
          <a:p>
            <a:r>
              <a:rPr lang="en-US" altLang="zh-TW" dirty="0"/>
              <a:t>Use case 3 Domestic </a:t>
            </a:r>
            <a:r>
              <a:rPr lang="en-US" altLang="zh-TW" dirty="0" err="1"/>
              <a:t>DvP</a:t>
            </a:r>
            <a:r>
              <a:rPr lang="en-US" altLang="zh-TW" dirty="0"/>
              <a:t> Payment</a:t>
            </a:r>
            <a:endParaRPr lang="zh-TW" altLang="en-US" dirty="0"/>
          </a:p>
        </p:txBody>
      </p:sp>
      <p:pic>
        <p:nvPicPr>
          <p:cNvPr id="5" name="圖片 4">
            <a:extLst>
              <a:ext uri="{FF2B5EF4-FFF2-40B4-BE49-F238E27FC236}">
                <a16:creationId xmlns:a16="http://schemas.microsoft.com/office/drawing/2014/main" id="{41E61EEF-7029-F27F-9716-945CAEAB3661}"/>
              </a:ext>
            </a:extLst>
          </p:cNvPr>
          <p:cNvPicPr>
            <a:picLocks noChangeAspect="1"/>
          </p:cNvPicPr>
          <p:nvPr/>
        </p:nvPicPr>
        <p:blipFill>
          <a:blip r:embed="rId2"/>
          <a:stretch>
            <a:fillRect/>
          </a:stretch>
        </p:blipFill>
        <p:spPr>
          <a:xfrm>
            <a:off x="794885" y="1550339"/>
            <a:ext cx="8219173" cy="4450772"/>
          </a:xfrm>
          <a:prstGeom prst="rect">
            <a:avLst/>
          </a:prstGeom>
        </p:spPr>
      </p:pic>
    </p:spTree>
    <p:extLst>
      <p:ext uri="{BB962C8B-B14F-4D97-AF65-F5344CB8AC3E}">
        <p14:creationId xmlns:p14="http://schemas.microsoft.com/office/powerpoint/2010/main" val="506405088"/>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2239</TotalTime>
  <Words>4224</Words>
  <Application>Microsoft Office PowerPoint</Application>
  <PresentationFormat>寬螢幕</PresentationFormat>
  <Paragraphs>804</Paragraphs>
  <Slides>33</Slides>
  <Notes>17</Notes>
  <HiddenSlides>0</HiddenSlides>
  <MMClips>0</MMClips>
  <ScaleCrop>false</ScaleCrop>
  <HeadingPairs>
    <vt:vector size="6" baseType="variant">
      <vt:variant>
        <vt:lpstr>使用字型</vt:lpstr>
      </vt:variant>
      <vt:variant>
        <vt:i4>13</vt:i4>
      </vt:variant>
      <vt:variant>
        <vt:lpstr>佈景主題</vt:lpstr>
      </vt:variant>
      <vt:variant>
        <vt:i4>2</vt:i4>
      </vt:variant>
      <vt:variant>
        <vt:lpstr>投影片標題</vt:lpstr>
      </vt:variant>
      <vt:variant>
        <vt:i4>33</vt:i4>
      </vt:variant>
    </vt:vector>
  </HeadingPairs>
  <TitlesOfParts>
    <vt:vector size="48" baseType="lpstr">
      <vt:lpstr>Arial,Sans-Serif</vt:lpstr>
      <vt:lpstr>SegoeUI-Bold</vt:lpstr>
      <vt:lpstr>SegoeUI-Regular</vt:lpstr>
      <vt:lpstr>System Font Regular</vt:lpstr>
      <vt:lpstr>系統字體（標準體）</vt:lpstr>
      <vt:lpstr>Arial</vt:lpstr>
      <vt:lpstr>Arial</vt:lpstr>
      <vt:lpstr>Avenir Next LT Pro</vt:lpstr>
      <vt:lpstr>Calibri</vt:lpstr>
      <vt:lpstr>Calibri Light</vt:lpstr>
      <vt:lpstr>Open Sans</vt:lpstr>
      <vt:lpstr>Roboto</vt:lpstr>
      <vt:lpstr>Wingdings</vt:lpstr>
      <vt:lpstr>Office 佈景主題</vt:lpstr>
      <vt:lpstr>Office Theme</vt:lpstr>
      <vt:lpstr>PowerPoint 簡報</vt:lpstr>
      <vt:lpstr>What Problem is RLN Solving</vt:lpstr>
      <vt:lpstr>RLN timeline</vt:lpstr>
      <vt:lpstr>RLN Website</vt:lpstr>
      <vt:lpstr>RLN Vendor</vt:lpstr>
      <vt:lpstr>RLN Use case</vt:lpstr>
      <vt:lpstr>Use case 1: Domestic interbank payment</vt:lpstr>
      <vt:lpstr>Use case 2 – Cross Border payment</vt:lpstr>
      <vt:lpstr>Use case 3 Domestic DvP Payment</vt:lpstr>
      <vt:lpstr>Use case 4 PvP/ FX/AMM</vt:lpstr>
      <vt:lpstr>Comparison with Unified Ledger</vt:lpstr>
      <vt:lpstr>Why CBDC is essential in RLN</vt:lpstr>
      <vt:lpstr>wCBDC design consideration</vt:lpstr>
      <vt:lpstr>Architecture design of RLN</vt:lpstr>
      <vt:lpstr>Building block of RLN</vt:lpstr>
      <vt:lpstr>Building block of RLN</vt:lpstr>
      <vt:lpstr>Clear Choice of DLT technology</vt:lpstr>
      <vt:lpstr>PowerPoint 簡報</vt:lpstr>
      <vt:lpstr>PowerPoint 簡報</vt:lpstr>
      <vt:lpstr>R3 Corda</vt:lpstr>
      <vt:lpstr>Hyperledger Fabric</vt:lpstr>
      <vt:lpstr>Hyperledger Besu</vt:lpstr>
      <vt:lpstr>Regulated Liabilities Network (RLN)</vt:lpstr>
      <vt:lpstr>Ethereum (ETH)</vt:lpstr>
      <vt:lpstr>Polygon (MATIC)</vt:lpstr>
      <vt:lpstr>Ripple (XRP)</vt:lpstr>
      <vt:lpstr>Avalanche (AVAX)</vt:lpstr>
      <vt:lpstr>Polkadot (DOT)</vt:lpstr>
      <vt:lpstr>Arbitrum/Optimism (ARB/OP)</vt:lpstr>
      <vt:lpstr>Solana (SOL)</vt:lpstr>
      <vt:lpstr>Binance Smart Chain (BNB) </vt:lpstr>
      <vt:lpstr>Fantom (FTM)</vt:lpstr>
      <vt:lpstr>Cosmos (ATOM)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york tsang</dc:creator>
  <cp:lastModifiedBy>york tsang</cp:lastModifiedBy>
  <cp:revision>5</cp:revision>
  <dcterms:created xsi:type="dcterms:W3CDTF">2023-10-07T14:59:01Z</dcterms:created>
  <dcterms:modified xsi:type="dcterms:W3CDTF">2023-10-09T04:18:53Z</dcterms:modified>
</cp:coreProperties>
</file>

<file path=docProps/thumbnail.jpeg>
</file>